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 Classic" pitchFamily="2" charset="77"/>
      <p:regular r:id="rId21"/>
      <p:bold r:id="rId22"/>
    </p:embeddedFont>
    <p:embeddedFont>
      <p:font typeface="Proxima Nova" panose="02000506030000020004" pitchFamily="2" charset="0"/>
      <p:regular r:id="rId23"/>
      <p:bold r:id="rId24"/>
    </p:embeddedFont>
    <p:embeddedFont>
      <p:font typeface="ProximaNova-Bold" panose="02000506030000020004" pitchFamily="2" charset="0"/>
      <p:regular r:id="rId25"/>
      <p:bold r:id="rId26"/>
    </p:embeddedFont>
    <p:embeddedFont>
      <p:font typeface="ProximaNova-Reg" panose="02000506030000020004" pitchFamily="2" charset="0"/>
      <p:regular r:id="rId27"/>
    </p:embeddedFont>
    <p:embeddedFont>
      <p:font typeface="ProximaNova-Sbold" panose="02000506030000020004" pitchFamily="2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583" autoAdjust="0"/>
  </p:normalViewPr>
  <p:slideViewPr>
    <p:cSldViewPr>
      <p:cViewPr varScale="1">
        <p:scale>
          <a:sx n="60" d="100"/>
          <a:sy n="60" d="100"/>
        </p:scale>
        <p:origin x="8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57929"/>
            <a:ext cx="16230600" cy="4942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09"/>
              </a:lnSpc>
            </a:pPr>
            <a:r>
              <a:rPr lang="en-US" sz="11953" b="1" i="0" spc="836">
                <a:solidFill>
                  <a:srgbClr val="FFFFFF"/>
                </a:solidFill>
                <a:latin typeface="ProximaNova-Bold"/>
              </a:rPr>
              <a:t>WATER INCLUSION &amp; INNOVATION PROJECT</a:t>
            </a:r>
          </a:p>
        </p:txBody>
      </p:sp>
      <p:sp>
        <p:nvSpPr>
          <p:cNvPr id="3" name="AutoShape 3"/>
          <p:cNvSpPr/>
          <p:nvPr/>
        </p:nvSpPr>
        <p:spPr>
          <a:xfrm>
            <a:off x="1028700" y="8331041"/>
            <a:ext cx="8145865" cy="927259"/>
          </a:xfrm>
          <a:prstGeom prst="rect">
            <a:avLst/>
          </a:prstGeom>
          <a:solidFill>
            <a:srgbClr val="0257A3"/>
          </a:solidFill>
        </p:spPr>
      </p:sp>
      <p:sp>
        <p:nvSpPr>
          <p:cNvPr id="4" name="TextBox 4"/>
          <p:cNvSpPr txBox="1"/>
          <p:nvPr/>
        </p:nvSpPr>
        <p:spPr>
          <a:xfrm>
            <a:off x="1303213" y="8530193"/>
            <a:ext cx="7596839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0" i="0" spc="196">
                <a:solidFill>
                  <a:srgbClr val="FFFFFF"/>
                </a:solidFill>
                <a:latin typeface="Montserrat Classic"/>
              </a:rPr>
              <a:t>Nsombi Lambright-Haynes, One Voice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8058148" cy="881176"/>
            <a:chOff x="0" y="0"/>
            <a:chExt cx="10744197" cy="1174901"/>
          </a:xfrm>
        </p:grpSpPr>
        <p:sp>
          <p:nvSpPr>
            <p:cNvPr id="6" name="TextBox 6"/>
            <p:cNvSpPr txBox="1"/>
            <p:nvPr/>
          </p:nvSpPr>
          <p:spPr>
            <a:xfrm>
              <a:off x="0" y="-57150"/>
              <a:ext cx="10744197" cy="691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b="0" i="0" spc="352">
                  <a:solidFill>
                    <a:srgbClr val="FFFFFF"/>
                  </a:solidFill>
                  <a:latin typeface="Montserrat Classic"/>
                </a:rPr>
                <a:t>OCT 2020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059021"/>
              <a:ext cx="5065645" cy="115880"/>
            </a:xfrm>
            <a:prstGeom prst="rect">
              <a:avLst/>
            </a:pr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96182" y="8240649"/>
            <a:ext cx="2579549" cy="17282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4892" t="3438" r="1350" b="32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39388" y="7439678"/>
            <a:ext cx="4696997" cy="607786"/>
            <a:chOff x="0" y="0"/>
            <a:chExt cx="1738342" cy="224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8342" cy="224940"/>
            </a:xfrm>
            <a:custGeom>
              <a:avLst/>
              <a:gdLst/>
              <a:ahLst/>
              <a:cxnLst/>
              <a:rect l="l" t="t" r="r" b="b"/>
              <a:pathLst>
                <a:path w="1738342" h="224940">
                  <a:moveTo>
                    <a:pt x="0" y="0"/>
                  </a:moveTo>
                  <a:lnTo>
                    <a:pt x="1738342" y="0"/>
                  </a:lnTo>
                  <a:lnTo>
                    <a:pt x="1738342" y="224940"/>
                  </a:lnTo>
                  <a:lnTo>
                    <a:pt x="0" y="2249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737985" y="7353300"/>
            <a:ext cx="2515357" cy="36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2"/>
              </a:lnSpc>
              <a:spcBef>
                <a:spcPct val="0"/>
              </a:spcBef>
            </a:pPr>
            <a:r>
              <a:rPr lang="en-US" sz="2159" dirty="0">
                <a:solidFill>
                  <a:srgbClr val="000000"/>
                </a:solidFill>
                <a:latin typeface="ProximaNova-Bold"/>
              </a:rPr>
              <a:t>Minority Percentage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746376" y="-124188"/>
            <a:ext cx="1492751" cy="10535377"/>
            <a:chOff x="0" y="0"/>
            <a:chExt cx="347157" cy="24501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7157" cy="2450125"/>
            </a:xfrm>
            <a:custGeom>
              <a:avLst/>
              <a:gdLst/>
              <a:ahLst/>
              <a:cxnLst/>
              <a:rect l="l" t="t" r="r" b="b"/>
              <a:pathLst>
                <a:path w="347157" h="2450125">
                  <a:moveTo>
                    <a:pt x="0" y="0"/>
                  </a:moveTo>
                  <a:lnTo>
                    <a:pt x="347157" y="0"/>
                  </a:lnTo>
                  <a:lnTo>
                    <a:pt x="347157" y="2450125"/>
                  </a:lnTo>
                  <a:lnTo>
                    <a:pt x="0" y="2450125"/>
                  </a:lnTo>
                  <a:close/>
                </a:path>
              </a:pathLst>
            </a:custGeom>
            <a:solidFill>
              <a:srgbClr val="95CA52"/>
            </a:solid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47" b="14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1375" y="7431000"/>
            <a:ext cx="5807033" cy="750637"/>
            <a:chOff x="0" y="0"/>
            <a:chExt cx="1740163" cy="224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0163" cy="224940"/>
            </a:xfrm>
            <a:custGeom>
              <a:avLst/>
              <a:gdLst/>
              <a:ahLst/>
              <a:cxnLst/>
              <a:rect l="l" t="t" r="r" b="b"/>
              <a:pathLst>
                <a:path w="1740163" h="224940">
                  <a:moveTo>
                    <a:pt x="0" y="0"/>
                  </a:moveTo>
                  <a:lnTo>
                    <a:pt x="1740163" y="0"/>
                  </a:lnTo>
                  <a:lnTo>
                    <a:pt x="1740163" y="224940"/>
                  </a:lnTo>
                  <a:lnTo>
                    <a:pt x="0" y="2249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349223" y="7726550"/>
            <a:ext cx="3106553" cy="455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2666">
                <a:solidFill>
                  <a:srgbClr val="000000"/>
                </a:solidFill>
                <a:latin typeface="ProximaNova-Bold"/>
              </a:rPr>
              <a:t>Minority Percentage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443762" y="-99760"/>
            <a:ext cx="1492751" cy="10535377"/>
            <a:chOff x="0" y="0"/>
            <a:chExt cx="347157" cy="24501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7157" cy="2450125"/>
            </a:xfrm>
            <a:custGeom>
              <a:avLst/>
              <a:gdLst/>
              <a:ahLst/>
              <a:cxnLst/>
              <a:rect l="l" t="t" r="r" b="b"/>
              <a:pathLst>
                <a:path w="347157" h="2450125">
                  <a:moveTo>
                    <a:pt x="0" y="0"/>
                  </a:moveTo>
                  <a:lnTo>
                    <a:pt x="347157" y="0"/>
                  </a:lnTo>
                  <a:lnTo>
                    <a:pt x="347157" y="2450125"/>
                  </a:lnTo>
                  <a:lnTo>
                    <a:pt x="0" y="2450125"/>
                  </a:lnTo>
                  <a:close/>
                </a:path>
              </a:pathLst>
            </a:custGeom>
            <a:solidFill>
              <a:srgbClr val="95CA52"/>
            </a:solid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925" r="19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40753" y="7089737"/>
            <a:ext cx="4369874" cy="564865"/>
            <a:chOff x="0" y="0"/>
            <a:chExt cx="1740163" cy="224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0163" cy="224940"/>
            </a:xfrm>
            <a:custGeom>
              <a:avLst/>
              <a:gdLst/>
              <a:ahLst/>
              <a:cxnLst/>
              <a:rect l="l" t="t" r="r" b="b"/>
              <a:pathLst>
                <a:path w="1740163" h="224940">
                  <a:moveTo>
                    <a:pt x="0" y="0"/>
                  </a:moveTo>
                  <a:lnTo>
                    <a:pt x="1740163" y="0"/>
                  </a:lnTo>
                  <a:lnTo>
                    <a:pt x="1740163" y="224940"/>
                  </a:lnTo>
                  <a:lnTo>
                    <a:pt x="0" y="2249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657906" y="7307524"/>
            <a:ext cx="2337725" cy="347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9"/>
              </a:lnSpc>
              <a:spcBef>
                <a:spcPct val="0"/>
              </a:spcBef>
            </a:pPr>
            <a:r>
              <a:rPr lang="en-US" sz="2006">
                <a:solidFill>
                  <a:srgbClr val="000000"/>
                </a:solidFill>
                <a:latin typeface="ProximaNova-Bold"/>
              </a:rPr>
              <a:t>Minority Percentage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74458" y="-273379"/>
            <a:ext cx="18436916" cy="851115"/>
            <a:chOff x="0" y="0"/>
            <a:chExt cx="4287721" cy="1979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7721" cy="197937"/>
            </a:xfrm>
            <a:custGeom>
              <a:avLst/>
              <a:gdLst/>
              <a:ahLst/>
              <a:cxnLst/>
              <a:rect l="l" t="t" r="r" b="b"/>
              <a:pathLst>
                <a:path w="4287721" h="197937">
                  <a:moveTo>
                    <a:pt x="0" y="0"/>
                  </a:moveTo>
                  <a:lnTo>
                    <a:pt x="4287721" y="0"/>
                  </a:lnTo>
                  <a:lnTo>
                    <a:pt x="4287721" y="197937"/>
                  </a:lnTo>
                  <a:lnTo>
                    <a:pt x="0" y="197937"/>
                  </a:lnTo>
                  <a:close/>
                </a:path>
              </a:pathLst>
            </a:custGeom>
            <a:solidFill>
              <a:srgbClr val="95CA52"/>
            </a:solid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1958" y="5011997"/>
            <a:ext cx="3787346" cy="1274503"/>
            <a:chOff x="0" y="0"/>
            <a:chExt cx="1014714" cy="224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4714" cy="224940"/>
            </a:xfrm>
            <a:custGeom>
              <a:avLst/>
              <a:gdLst/>
              <a:ahLst/>
              <a:cxnLst/>
              <a:rect l="l" t="t" r="r" b="b"/>
              <a:pathLst>
                <a:path w="1014714" h="224940">
                  <a:moveTo>
                    <a:pt x="0" y="0"/>
                  </a:moveTo>
                  <a:lnTo>
                    <a:pt x="1014714" y="0"/>
                  </a:lnTo>
                  <a:lnTo>
                    <a:pt x="1014714" y="224940"/>
                  </a:lnTo>
                  <a:lnTo>
                    <a:pt x="0" y="2249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171957" y="5063089"/>
            <a:ext cx="3787346" cy="157440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4551"/>
              </a:lnSpc>
              <a:spcBef>
                <a:spcPct val="0"/>
              </a:spcBef>
            </a:pPr>
            <a:r>
              <a:rPr lang="en-US" sz="3251" dirty="0">
                <a:solidFill>
                  <a:srgbClr val="000000"/>
                </a:solidFill>
                <a:latin typeface="ProximaNova-Bold"/>
              </a:rPr>
              <a:t>Minority Percentage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-157128"/>
            <a:ext cx="18436916" cy="996049"/>
            <a:chOff x="0" y="0"/>
            <a:chExt cx="4287721" cy="2316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7721" cy="231643"/>
            </a:xfrm>
            <a:custGeom>
              <a:avLst/>
              <a:gdLst/>
              <a:ahLst/>
              <a:cxnLst/>
              <a:rect l="l" t="t" r="r" b="b"/>
              <a:pathLst>
                <a:path w="4287721" h="231643">
                  <a:moveTo>
                    <a:pt x="0" y="0"/>
                  </a:moveTo>
                  <a:lnTo>
                    <a:pt x="4287721" y="0"/>
                  </a:lnTo>
                  <a:lnTo>
                    <a:pt x="4287721" y="231643"/>
                  </a:lnTo>
                  <a:lnTo>
                    <a:pt x="0" y="231643"/>
                  </a:lnTo>
                  <a:close/>
                </a:path>
              </a:pathLst>
            </a:custGeom>
            <a:solidFill>
              <a:srgbClr val="95CA52"/>
            </a:solid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145" r="25145"/>
          <a:stretch>
            <a:fillRect/>
          </a:stretch>
        </p:blipFill>
        <p:spPr>
          <a:xfrm>
            <a:off x="0" y="-125796"/>
            <a:ext cx="7497208" cy="105385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21502" y="2800752"/>
            <a:ext cx="7496808" cy="3968534"/>
            <a:chOff x="0" y="0"/>
            <a:chExt cx="9995744" cy="529137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9995744" cy="5291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88285" y="646917"/>
              <a:ext cx="8696449" cy="317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b="1" i="0" spc="67">
                  <a:solidFill>
                    <a:srgbClr val="95CA52"/>
                  </a:solidFill>
                  <a:latin typeface="Montserrat Classic"/>
                </a:rPr>
                <a:t>Community</a:t>
              </a:r>
            </a:p>
            <a:p>
              <a:pPr>
                <a:lnSpc>
                  <a:spcPts val="9450"/>
                </a:lnSpc>
              </a:pPr>
              <a:r>
                <a:rPr lang="en-US" sz="7500" b="1" i="0" spc="67">
                  <a:solidFill>
                    <a:srgbClr val="95CA52"/>
                  </a:solidFill>
                  <a:latin typeface="Montserrat Classic"/>
                </a:rPr>
                <a:t>Inclusion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688285" y="4480956"/>
              <a:ext cx="5065645" cy="115880"/>
            </a:xfrm>
            <a:prstGeom prst="rect">
              <a:avLst/>
            </a:prstGeom>
            <a:solidFill>
              <a:srgbClr val="95CA5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638412" y="3110301"/>
            <a:ext cx="9434790" cy="550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5985" lvl="1" indent="-262993">
              <a:lnSpc>
                <a:spcPts val="4778"/>
              </a:lnSpc>
              <a:buFont typeface="Arial"/>
              <a:buChar char="•"/>
            </a:pPr>
            <a:r>
              <a:rPr lang="en-US" sz="3185" b="0" spc="31" dirty="0">
                <a:solidFill>
                  <a:srgbClr val="FFFFFF"/>
                </a:solidFill>
                <a:latin typeface="ProximaNova-Reg"/>
              </a:rPr>
              <a:t>Engaging end users through advocacy and organizing</a:t>
            </a:r>
          </a:p>
          <a:p>
            <a:pPr>
              <a:lnSpc>
                <a:spcPts val="4778"/>
              </a:lnSpc>
            </a:pPr>
            <a:endParaRPr lang="en-US" sz="3185" b="0" spc="31" dirty="0">
              <a:solidFill>
                <a:srgbClr val="FFFFFF"/>
              </a:solidFill>
              <a:latin typeface="ProximaNova-Reg"/>
            </a:endParaRPr>
          </a:p>
          <a:p>
            <a:pPr marL="525985" lvl="1" indent="-262993">
              <a:lnSpc>
                <a:spcPts val="4778"/>
              </a:lnSpc>
              <a:buFont typeface="Arial"/>
              <a:buChar char="•"/>
            </a:pPr>
            <a:r>
              <a:rPr lang="en-US" sz="3185" b="0" spc="31" dirty="0">
                <a:solidFill>
                  <a:srgbClr val="FFFFFF"/>
                </a:solidFill>
                <a:latin typeface="ProximaNova-Reg"/>
              </a:rPr>
              <a:t>Encouraging community input to determine the makeup of regulatory bodies (i.e. board of directors)</a:t>
            </a:r>
          </a:p>
          <a:p>
            <a:pPr>
              <a:lnSpc>
                <a:spcPts val="4778"/>
              </a:lnSpc>
            </a:pPr>
            <a:endParaRPr lang="en-US" sz="3185" b="0" spc="31" dirty="0">
              <a:solidFill>
                <a:srgbClr val="FFFFFF"/>
              </a:solidFill>
              <a:latin typeface="ProximaNova-Reg"/>
            </a:endParaRPr>
          </a:p>
          <a:p>
            <a:pPr marL="525985" lvl="1" indent="-262993">
              <a:lnSpc>
                <a:spcPts val="4778"/>
              </a:lnSpc>
              <a:buFont typeface="Arial"/>
              <a:buChar char="•"/>
            </a:pPr>
            <a:r>
              <a:rPr lang="en-US" sz="3185" b="0" spc="31" dirty="0">
                <a:solidFill>
                  <a:srgbClr val="FFFFFF"/>
                </a:solidFill>
                <a:latin typeface="ProximaNova-Reg"/>
              </a:rPr>
              <a:t>Including community led research to determine disproportionate impacts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38412" y="1461206"/>
            <a:ext cx="10306973" cy="1148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50"/>
              </a:lnSpc>
            </a:pPr>
            <a:r>
              <a:rPr lang="en-US" sz="3100" b="0" i="1" spc="31">
                <a:solidFill>
                  <a:srgbClr val="FFFFFF"/>
                </a:solidFill>
                <a:latin typeface="ProximaNova-Bold"/>
              </a:rPr>
              <a:t>How Are We Putting Communities Back in</a:t>
            </a:r>
          </a:p>
          <a:p>
            <a:pPr algn="just">
              <a:lnSpc>
                <a:spcPts val="4650"/>
              </a:lnSpc>
            </a:pPr>
            <a:r>
              <a:rPr lang="en-US" sz="3100" b="0" i="1" spc="31">
                <a:solidFill>
                  <a:srgbClr val="FFFFFF"/>
                </a:solidFill>
                <a:latin typeface="ProximaNova-Bold"/>
              </a:rPr>
              <a:t>the Forefront in the Quest for Environmental Equity?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86022" y="419100"/>
            <a:ext cx="8515955" cy="1315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58"/>
              </a:lnSpc>
              <a:spcBef>
                <a:spcPct val="0"/>
              </a:spcBef>
            </a:pPr>
            <a:r>
              <a:rPr lang="en-US" sz="7613" dirty="0">
                <a:solidFill>
                  <a:srgbClr val="FFFFFF"/>
                </a:solidFill>
                <a:latin typeface="ProximaNova-Bold"/>
              </a:rPr>
              <a:t>Our Partners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89473" y="2011066"/>
            <a:ext cx="15989930" cy="735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420" lvl="1" indent="-346710">
              <a:lnSpc>
                <a:spcPts val="735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ProximaNova-Bold"/>
              </a:rPr>
              <a:t>Florida State Conference NAACP</a:t>
            </a:r>
          </a:p>
          <a:p>
            <a:pPr marL="693420" lvl="1" indent="-346710">
              <a:lnSpc>
                <a:spcPts val="735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ProximaNova-Bold"/>
              </a:rPr>
              <a:t>Georgia State Conference NAACP</a:t>
            </a:r>
          </a:p>
          <a:p>
            <a:pPr marL="693420" lvl="1" indent="-346710">
              <a:lnSpc>
                <a:spcPts val="735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ProximaNova-Bold"/>
              </a:rPr>
              <a:t>Mississippi State Conference NAACP</a:t>
            </a:r>
          </a:p>
          <a:p>
            <a:pPr marL="693420" lvl="1" indent="-346710">
              <a:lnSpc>
                <a:spcPts val="735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ProximaNova-Bold"/>
              </a:rPr>
              <a:t>North Carolina State Conference NAACP</a:t>
            </a:r>
          </a:p>
          <a:p>
            <a:pPr marL="693420" lvl="1" indent="-346710">
              <a:lnSpc>
                <a:spcPts val="735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ProximaNova-Bold"/>
              </a:rPr>
              <a:t>South Carolina State Conference NAACP</a:t>
            </a:r>
          </a:p>
          <a:p>
            <a:pPr marL="693420" lvl="1" indent="-346710">
              <a:lnSpc>
                <a:spcPts val="735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ProximaNova-Bold"/>
              </a:rPr>
              <a:t>Tennessee State Conference NAACP</a:t>
            </a:r>
          </a:p>
          <a:p>
            <a:pPr marL="693420" lvl="1" indent="-346710">
              <a:lnSpc>
                <a:spcPts val="735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ProximaNova-Bold"/>
              </a:rPr>
              <a:t>Jackson State University - Mississippi Urban Research Center</a:t>
            </a:r>
          </a:p>
          <a:p>
            <a:pPr marL="693420" lvl="1" indent="-346710">
              <a:lnSpc>
                <a:spcPts val="735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ProximaNova-Bold"/>
              </a:rPr>
              <a:t>South Carolina Environmental Coalition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628" r="22628"/>
          <a:stretch>
            <a:fillRect/>
          </a:stretch>
        </p:blipFill>
        <p:spPr>
          <a:xfrm>
            <a:off x="0" y="-49272"/>
            <a:ext cx="8659110" cy="105385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12889" y="981075"/>
            <a:ext cx="8331111" cy="479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7500" b="1" i="0" spc="67">
                <a:solidFill>
                  <a:srgbClr val="FFFFFF"/>
                </a:solidFill>
                <a:latin typeface="Montserrat Classic"/>
              </a:rPr>
              <a:t>The Environment and Racial Equity</a:t>
            </a:r>
          </a:p>
        </p:txBody>
      </p:sp>
      <p:sp>
        <p:nvSpPr>
          <p:cNvPr id="4" name="AutoShape 4"/>
          <p:cNvSpPr/>
          <p:nvPr/>
        </p:nvSpPr>
        <p:spPr>
          <a:xfrm>
            <a:off x="812889" y="5957080"/>
            <a:ext cx="3799233" cy="8691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9453796" y="1572349"/>
            <a:ext cx="7607132" cy="683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5300" lvl="1" indent="-247650">
              <a:lnSpc>
                <a:spcPts val="4500"/>
              </a:lnSpc>
              <a:buFont typeface="Arial"/>
              <a:buChar char="•"/>
            </a:pPr>
            <a:r>
              <a:rPr lang="en-US" sz="3000" b="0" spc="30" dirty="0">
                <a:solidFill>
                  <a:srgbClr val="FFFFFF"/>
                </a:solidFill>
                <a:latin typeface="ProximaNova-Reg"/>
              </a:rPr>
              <a:t>Some of the most polluted environments are highly concentrated in communities where people are likely to be minority and/or low-income.</a:t>
            </a:r>
          </a:p>
          <a:p>
            <a:pPr>
              <a:lnSpc>
                <a:spcPts val="4500"/>
              </a:lnSpc>
            </a:pPr>
            <a:endParaRPr lang="en-US" sz="3000" b="0" spc="30" dirty="0">
              <a:solidFill>
                <a:srgbClr val="FFFFFF"/>
              </a:solidFill>
              <a:latin typeface="ProximaNova-Reg"/>
            </a:endParaRPr>
          </a:p>
          <a:p>
            <a:pPr marL="495300" lvl="1" indent="-247650">
              <a:lnSpc>
                <a:spcPts val="4500"/>
              </a:lnSpc>
              <a:buFont typeface="Arial"/>
              <a:buChar char="•"/>
            </a:pPr>
            <a:r>
              <a:rPr lang="en-US" sz="3000" spc="30" dirty="0">
                <a:solidFill>
                  <a:srgbClr val="FFFFFF"/>
                </a:solidFill>
                <a:latin typeface="Proxima Nova" panose="02000506030000020004" pitchFamily="2" charset="0"/>
              </a:rPr>
              <a:t>These communities, particularly in southern states, have been traditionally selected as the homes of facilities that have been proven to negatively affect the environment i.e. hazardous waste landfills, coal-fired plants, or nuclear power plants.</a:t>
            </a:r>
          </a:p>
        </p:txBody>
      </p:sp>
      <p:sp>
        <p:nvSpPr>
          <p:cNvPr id="6" name="AutoShape 6"/>
          <p:cNvSpPr/>
          <p:nvPr/>
        </p:nvSpPr>
        <p:spPr>
          <a:xfrm>
            <a:off x="17710893" y="0"/>
            <a:ext cx="1154214" cy="10440048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60728" y="0"/>
            <a:ext cx="18809456" cy="3695349"/>
          </a:xfrm>
          <a:prstGeom prst="rect">
            <a:avLst/>
          </a:prstGeom>
          <a:solidFill>
            <a:srgbClr val="95CA52"/>
          </a:solidFill>
        </p:spPr>
      </p:sp>
      <p:sp>
        <p:nvSpPr>
          <p:cNvPr id="3" name="TextBox 3"/>
          <p:cNvSpPr txBox="1"/>
          <p:nvPr/>
        </p:nvSpPr>
        <p:spPr>
          <a:xfrm>
            <a:off x="1227215" y="705024"/>
            <a:ext cx="15833570" cy="1767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6"/>
              </a:lnSpc>
            </a:pPr>
            <a:r>
              <a:rPr lang="en-US" sz="5600" b="1" i="0" spc="50">
                <a:solidFill>
                  <a:srgbClr val="FFFFFF"/>
                </a:solidFill>
                <a:latin typeface="Montserrat Classic"/>
              </a:rPr>
              <a:t>Communities are aften disproportionately impacted by elements of the environment</a:t>
            </a:r>
          </a:p>
        </p:txBody>
      </p:sp>
      <p:sp>
        <p:nvSpPr>
          <p:cNvPr id="4" name="AutoShape 4"/>
          <p:cNvSpPr/>
          <p:nvPr/>
        </p:nvSpPr>
        <p:spPr>
          <a:xfrm>
            <a:off x="3523950" y="3023604"/>
            <a:ext cx="11240100" cy="8691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503147" y="4831463"/>
            <a:ext cx="17281706" cy="4139749"/>
            <a:chOff x="0" y="0"/>
            <a:chExt cx="23042275" cy="5519665"/>
          </a:xfrm>
        </p:grpSpPr>
        <p:grpSp>
          <p:nvGrpSpPr>
            <p:cNvPr id="6" name="Group 6"/>
            <p:cNvGrpSpPr/>
            <p:nvPr/>
          </p:nvGrpSpPr>
          <p:grpSpPr>
            <a:xfrm>
              <a:off x="6644961" y="394688"/>
              <a:ext cx="3623534" cy="362353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5CA52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6105858" y="4814815"/>
              <a:ext cx="4701741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b="0" i="0" spc="30">
                  <a:solidFill>
                    <a:srgbClr val="0257A3"/>
                  </a:solidFill>
                  <a:latin typeface="ProximaNova-Bold"/>
                </a:rPr>
                <a:t>Air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539103" y="394688"/>
              <a:ext cx="3623534" cy="362353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5CA52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4814815"/>
              <a:ext cx="4701741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b="0" i="0" spc="30">
                  <a:solidFill>
                    <a:srgbClr val="0257A3"/>
                  </a:solidFill>
                  <a:latin typeface="ProximaNova-Bold"/>
                </a:rPr>
                <a:t>Land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2535603" y="394688"/>
              <a:ext cx="3623534" cy="3623534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5CA52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1996499" y="4814815"/>
              <a:ext cx="4701741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b="0" i="0" spc="30">
                  <a:solidFill>
                    <a:srgbClr val="0257A3"/>
                  </a:solidFill>
                  <a:latin typeface="ProximaNova-Bold"/>
                </a:rPr>
                <a:t>Energy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8879638" y="394688"/>
              <a:ext cx="3623534" cy="3623534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5CA52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8340534" y="4814815"/>
              <a:ext cx="4701741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b="0" i="0" spc="30">
                  <a:solidFill>
                    <a:srgbClr val="0257A3"/>
                  </a:solidFill>
                  <a:latin typeface="ProximaNova-Bold"/>
                </a:rPr>
                <a:t>Water</a:t>
              </a:r>
            </a:p>
          </p:txBody>
        </p: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804528" y="485045"/>
              <a:ext cx="3092685" cy="309268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815820" y="197964"/>
              <a:ext cx="3281816" cy="3281816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140914" y="0"/>
              <a:ext cx="4412911" cy="4412911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9895364" y="908562"/>
              <a:ext cx="1592082" cy="25957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679871" y="3801129"/>
            <a:ext cx="2385633" cy="488856"/>
            <a:chOff x="0" y="0"/>
            <a:chExt cx="2596814" cy="5321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5544" cy="533400"/>
            </a:xfrm>
            <a:custGeom>
              <a:avLst/>
              <a:gdLst/>
              <a:ahLst/>
              <a:cxnLst/>
              <a:rect l="l" t="t" r="r" b="b"/>
              <a:pathLst>
                <a:path w="2595544" h="533400">
                  <a:moveTo>
                    <a:pt x="2518074" y="198120"/>
                  </a:moveTo>
                  <a:lnTo>
                    <a:pt x="523240" y="198120"/>
                  </a:lnTo>
                  <a:cubicBezTo>
                    <a:pt x="492760" y="83820"/>
                    <a:pt x="389890" y="0"/>
                    <a:pt x="266700" y="0"/>
                  </a:cubicBezTo>
                  <a:cubicBezTo>
                    <a:pt x="119380" y="0"/>
                    <a:pt x="0" y="119380"/>
                    <a:pt x="0" y="266700"/>
                  </a:cubicBezTo>
                  <a:cubicBezTo>
                    <a:pt x="0" y="414020"/>
                    <a:pt x="119380" y="533400"/>
                    <a:pt x="266700" y="533400"/>
                  </a:cubicBezTo>
                  <a:cubicBezTo>
                    <a:pt x="389890" y="533400"/>
                    <a:pt x="494030" y="449580"/>
                    <a:pt x="523240" y="335280"/>
                  </a:cubicBezTo>
                  <a:lnTo>
                    <a:pt x="2518074" y="335280"/>
                  </a:lnTo>
                  <a:cubicBezTo>
                    <a:pt x="2561254" y="335280"/>
                    <a:pt x="2595544" y="304800"/>
                    <a:pt x="2595544" y="266700"/>
                  </a:cubicBezTo>
                  <a:cubicBezTo>
                    <a:pt x="2595544" y="228600"/>
                    <a:pt x="2561254" y="198120"/>
                    <a:pt x="2518074" y="1981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2222496" y="3801129"/>
            <a:ext cx="2385633" cy="488856"/>
            <a:chOff x="0" y="0"/>
            <a:chExt cx="2596814" cy="5321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95544" cy="533400"/>
            </a:xfrm>
            <a:custGeom>
              <a:avLst/>
              <a:gdLst/>
              <a:ahLst/>
              <a:cxnLst/>
              <a:rect l="l" t="t" r="r" b="b"/>
              <a:pathLst>
                <a:path w="2595544" h="533400">
                  <a:moveTo>
                    <a:pt x="2518074" y="198120"/>
                  </a:moveTo>
                  <a:lnTo>
                    <a:pt x="523240" y="198120"/>
                  </a:lnTo>
                  <a:cubicBezTo>
                    <a:pt x="492760" y="83820"/>
                    <a:pt x="389890" y="0"/>
                    <a:pt x="266700" y="0"/>
                  </a:cubicBezTo>
                  <a:cubicBezTo>
                    <a:pt x="119380" y="0"/>
                    <a:pt x="0" y="119380"/>
                    <a:pt x="0" y="266700"/>
                  </a:cubicBezTo>
                  <a:cubicBezTo>
                    <a:pt x="0" y="414020"/>
                    <a:pt x="119380" y="533400"/>
                    <a:pt x="266700" y="533400"/>
                  </a:cubicBezTo>
                  <a:cubicBezTo>
                    <a:pt x="389890" y="533400"/>
                    <a:pt x="494030" y="449580"/>
                    <a:pt x="523240" y="335280"/>
                  </a:cubicBezTo>
                  <a:lnTo>
                    <a:pt x="2518074" y="335280"/>
                  </a:lnTo>
                  <a:cubicBezTo>
                    <a:pt x="2561254" y="335280"/>
                    <a:pt x="2595544" y="304800"/>
                    <a:pt x="2595544" y="266700"/>
                  </a:cubicBezTo>
                  <a:cubicBezTo>
                    <a:pt x="2595544" y="228600"/>
                    <a:pt x="2561254" y="198120"/>
                    <a:pt x="2518074" y="1981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7951184" y="3801129"/>
            <a:ext cx="2385633" cy="488856"/>
            <a:chOff x="0" y="0"/>
            <a:chExt cx="2596814" cy="5321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95544" cy="533400"/>
            </a:xfrm>
            <a:custGeom>
              <a:avLst/>
              <a:gdLst/>
              <a:ahLst/>
              <a:cxnLst/>
              <a:rect l="l" t="t" r="r" b="b"/>
              <a:pathLst>
                <a:path w="2595544" h="533400">
                  <a:moveTo>
                    <a:pt x="2518074" y="198120"/>
                  </a:moveTo>
                  <a:lnTo>
                    <a:pt x="523240" y="198120"/>
                  </a:lnTo>
                  <a:cubicBezTo>
                    <a:pt x="492760" y="83820"/>
                    <a:pt x="389890" y="0"/>
                    <a:pt x="266700" y="0"/>
                  </a:cubicBezTo>
                  <a:cubicBezTo>
                    <a:pt x="119380" y="0"/>
                    <a:pt x="0" y="119380"/>
                    <a:pt x="0" y="266700"/>
                  </a:cubicBezTo>
                  <a:cubicBezTo>
                    <a:pt x="0" y="414020"/>
                    <a:pt x="119380" y="533400"/>
                    <a:pt x="266700" y="533400"/>
                  </a:cubicBezTo>
                  <a:cubicBezTo>
                    <a:pt x="389890" y="533400"/>
                    <a:pt x="494030" y="449580"/>
                    <a:pt x="523240" y="335280"/>
                  </a:cubicBezTo>
                  <a:lnTo>
                    <a:pt x="2518074" y="335280"/>
                  </a:lnTo>
                  <a:cubicBezTo>
                    <a:pt x="2561254" y="335280"/>
                    <a:pt x="2595544" y="304800"/>
                    <a:pt x="2595544" y="266700"/>
                  </a:cubicBezTo>
                  <a:cubicBezTo>
                    <a:pt x="2595544" y="228600"/>
                    <a:pt x="2561254" y="198120"/>
                    <a:pt x="2518074" y="1981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-260728" y="0"/>
            <a:ext cx="18809456" cy="3723688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9" name="Group 9"/>
          <p:cNvGrpSpPr/>
          <p:nvPr/>
        </p:nvGrpSpPr>
        <p:grpSpPr>
          <a:xfrm>
            <a:off x="1362750" y="450207"/>
            <a:ext cx="15562500" cy="2823273"/>
            <a:chOff x="0" y="0"/>
            <a:chExt cx="20750000" cy="376436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47625"/>
              <a:ext cx="20750000" cy="317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50"/>
                </a:lnSpc>
              </a:pPr>
              <a:r>
                <a:rPr lang="en-US" sz="7500" b="1" i="0" spc="67">
                  <a:solidFill>
                    <a:srgbClr val="95CA52"/>
                  </a:solidFill>
                  <a:latin typeface="Montserrat Classic"/>
                </a:rPr>
                <a:t>Historic  Examples of Environmental Racism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7842178" y="3648484"/>
              <a:ext cx="5065645" cy="115880"/>
            </a:xfrm>
            <a:prstGeom prst="rect">
              <a:avLst/>
            </a:prstGeom>
            <a:solidFill>
              <a:srgbClr val="95CA5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5592065"/>
            <a:ext cx="4773225" cy="3977234"/>
            <a:chOff x="0" y="0"/>
            <a:chExt cx="6364300" cy="530297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66675"/>
              <a:ext cx="6364300" cy="73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b="0" i="0" spc="363">
                  <a:solidFill>
                    <a:srgbClr val="FFFFFF"/>
                  </a:solidFill>
                  <a:latin typeface="Montserrat Classic"/>
                </a:rPr>
                <a:t>1978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224373"/>
              <a:ext cx="6364300" cy="4078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 b="0" i="0" spc="24">
                  <a:solidFill>
                    <a:srgbClr val="FFFFFF"/>
                  </a:solidFill>
                  <a:latin typeface="ProximaNova-Reg"/>
                </a:rPr>
                <a:t>Emelle, Alabama, a community with over 90% African-American population, was selected as the site for a newly constuctured chemical wastle landfill that would receive more than 800,000 tons of waste from 42 states.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40532" y="5592065"/>
            <a:ext cx="5206936" cy="4315498"/>
            <a:chOff x="0" y="0"/>
            <a:chExt cx="6942582" cy="575399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66675"/>
              <a:ext cx="6942582" cy="73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b="0" i="0" spc="363">
                  <a:solidFill>
                    <a:srgbClr val="FFFFFF"/>
                  </a:solidFill>
                  <a:latin typeface="Montserrat Classic"/>
                </a:rPr>
                <a:t>1982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224373"/>
              <a:ext cx="6942582" cy="4529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4"/>
                </a:lnSpc>
              </a:pPr>
              <a:r>
                <a:rPr lang="en-US" sz="2300" b="0" i="0" spc="23">
                  <a:solidFill>
                    <a:srgbClr val="FFFFFF"/>
                  </a:solidFill>
                  <a:latin typeface="ProximaNova-Reg"/>
                </a:rPr>
                <a:t>North Carolina state officials drafted plans to collect PCB-contaminated soils that were strewn along more than 200 miles of state roads and transfer the soil to a single landfill located in Warren County, one of only a few counties in the state with a majority black population.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269219" y="5592065"/>
            <a:ext cx="5206936" cy="3029623"/>
            <a:chOff x="0" y="0"/>
            <a:chExt cx="6942582" cy="403949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66675"/>
              <a:ext cx="6942582" cy="73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b="0" i="0" spc="363">
                  <a:solidFill>
                    <a:srgbClr val="FFFFFF"/>
                  </a:solidFill>
                  <a:latin typeface="Montserrat Classic"/>
                </a:rPr>
                <a:t>1987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224373"/>
              <a:ext cx="6942582" cy="2815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4"/>
                </a:lnSpc>
              </a:pPr>
              <a:r>
                <a:rPr lang="en-US" sz="2300" b="0" i="0" spc="23">
                  <a:solidFill>
                    <a:srgbClr val="FFFFFF"/>
                  </a:solidFill>
                  <a:latin typeface="ProximaNova-Reg"/>
                </a:rPr>
                <a:t>Dr. Benjamin Chavis coined the phrase "Environmental Racism" to describe the direct relation between race and the frequency of hazardous waste sites placed near or in communities of color.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679871" y="3801129"/>
            <a:ext cx="2385633" cy="488856"/>
            <a:chOff x="0" y="0"/>
            <a:chExt cx="2596814" cy="5321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5544" cy="533400"/>
            </a:xfrm>
            <a:custGeom>
              <a:avLst/>
              <a:gdLst/>
              <a:ahLst/>
              <a:cxnLst/>
              <a:rect l="l" t="t" r="r" b="b"/>
              <a:pathLst>
                <a:path w="2595544" h="533400">
                  <a:moveTo>
                    <a:pt x="2518074" y="198120"/>
                  </a:moveTo>
                  <a:lnTo>
                    <a:pt x="523240" y="198120"/>
                  </a:lnTo>
                  <a:cubicBezTo>
                    <a:pt x="492760" y="83820"/>
                    <a:pt x="389890" y="0"/>
                    <a:pt x="266700" y="0"/>
                  </a:cubicBezTo>
                  <a:cubicBezTo>
                    <a:pt x="119380" y="0"/>
                    <a:pt x="0" y="119380"/>
                    <a:pt x="0" y="266700"/>
                  </a:cubicBezTo>
                  <a:cubicBezTo>
                    <a:pt x="0" y="414020"/>
                    <a:pt x="119380" y="533400"/>
                    <a:pt x="266700" y="533400"/>
                  </a:cubicBezTo>
                  <a:cubicBezTo>
                    <a:pt x="389890" y="533400"/>
                    <a:pt x="494030" y="449580"/>
                    <a:pt x="523240" y="335280"/>
                  </a:cubicBezTo>
                  <a:lnTo>
                    <a:pt x="2518074" y="335280"/>
                  </a:lnTo>
                  <a:cubicBezTo>
                    <a:pt x="2561254" y="335280"/>
                    <a:pt x="2595544" y="304800"/>
                    <a:pt x="2595544" y="266700"/>
                  </a:cubicBezTo>
                  <a:cubicBezTo>
                    <a:pt x="2595544" y="228600"/>
                    <a:pt x="2561254" y="198120"/>
                    <a:pt x="2518074" y="1981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2222496" y="3801129"/>
            <a:ext cx="2385633" cy="488856"/>
            <a:chOff x="0" y="0"/>
            <a:chExt cx="2596814" cy="5321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95544" cy="533400"/>
            </a:xfrm>
            <a:custGeom>
              <a:avLst/>
              <a:gdLst/>
              <a:ahLst/>
              <a:cxnLst/>
              <a:rect l="l" t="t" r="r" b="b"/>
              <a:pathLst>
                <a:path w="2595544" h="533400">
                  <a:moveTo>
                    <a:pt x="2518074" y="198120"/>
                  </a:moveTo>
                  <a:lnTo>
                    <a:pt x="523240" y="198120"/>
                  </a:lnTo>
                  <a:cubicBezTo>
                    <a:pt x="492760" y="83820"/>
                    <a:pt x="389890" y="0"/>
                    <a:pt x="266700" y="0"/>
                  </a:cubicBezTo>
                  <a:cubicBezTo>
                    <a:pt x="119380" y="0"/>
                    <a:pt x="0" y="119380"/>
                    <a:pt x="0" y="266700"/>
                  </a:cubicBezTo>
                  <a:cubicBezTo>
                    <a:pt x="0" y="414020"/>
                    <a:pt x="119380" y="533400"/>
                    <a:pt x="266700" y="533400"/>
                  </a:cubicBezTo>
                  <a:cubicBezTo>
                    <a:pt x="389890" y="533400"/>
                    <a:pt x="494030" y="449580"/>
                    <a:pt x="523240" y="335280"/>
                  </a:cubicBezTo>
                  <a:lnTo>
                    <a:pt x="2518074" y="335280"/>
                  </a:lnTo>
                  <a:cubicBezTo>
                    <a:pt x="2561254" y="335280"/>
                    <a:pt x="2595544" y="304800"/>
                    <a:pt x="2595544" y="266700"/>
                  </a:cubicBezTo>
                  <a:cubicBezTo>
                    <a:pt x="2595544" y="228600"/>
                    <a:pt x="2561254" y="198120"/>
                    <a:pt x="2518074" y="1981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7951184" y="3801129"/>
            <a:ext cx="2385633" cy="488856"/>
            <a:chOff x="0" y="0"/>
            <a:chExt cx="2596814" cy="5321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95544" cy="533400"/>
            </a:xfrm>
            <a:custGeom>
              <a:avLst/>
              <a:gdLst/>
              <a:ahLst/>
              <a:cxnLst/>
              <a:rect l="l" t="t" r="r" b="b"/>
              <a:pathLst>
                <a:path w="2595544" h="533400">
                  <a:moveTo>
                    <a:pt x="2518074" y="198120"/>
                  </a:moveTo>
                  <a:lnTo>
                    <a:pt x="523240" y="198120"/>
                  </a:lnTo>
                  <a:cubicBezTo>
                    <a:pt x="492760" y="83820"/>
                    <a:pt x="389890" y="0"/>
                    <a:pt x="266700" y="0"/>
                  </a:cubicBezTo>
                  <a:cubicBezTo>
                    <a:pt x="119380" y="0"/>
                    <a:pt x="0" y="119380"/>
                    <a:pt x="0" y="266700"/>
                  </a:cubicBezTo>
                  <a:cubicBezTo>
                    <a:pt x="0" y="414020"/>
                    <a:pt x="119380" y="533400"/>
                    <a:pt x="266700" y="533400"/>
                  </a:cubicBezTo>
                  <a:cubicBezTo>
                    <a:pt x="389890" y="533400"/>
                    <a:pt x="494030" y="449580"/>
                    <a:pt x="523240" y="335280"/>
                  </a:cubicBezTo>
                  <a:lnTo>
                    <a:pt x="2518074" y="335280"/>
                  </a:lnTo>
                  <a:cubicBezTo>
                    <a:pt x="2561254" y="335280"/>
                    <a:pt x="2595544" y="304800"/>
                    <a:pt x="2595544" y="266700"/>
                  </a:cubicBezTo>
                  <a:cubicBezTo>
                    <a:pt x="2595544" y="228600"/>
                    <a:pt x="2561254" y="198120"/>
                    <a:pt x="2518074" y="1981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0" y="0"/>
            <a:ext cx="18288000" cy="3723688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9" name="Group 9"/>
          <p:cNvGrpSpPr/>
          <p:nvPr/>
        </p:nvGrpSpPr>
        <p:grpSpPr>
          <a:xfrm>
            <a:off x="1362750" y="450207"/>
            <a:ext cx="15562500" cy="2823273"/>
            <a:chOff x="0" y="0"/>
            <a:chExt cx="20750000" cy="376436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47625"/>
              <a:ext cx="20750000" cy="317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50"/>
                </a:lnSpc>
              </a:pPr>
              <a:r>
                <a:rPr lang="en-US" sz="7500" b="1" i="0" spc="67">
                  <a:solidFill>
                    <a:srgbClr val="95CA52"/>
                  </a:solidFill>
                  <a:latin typeface="Montserrat Classic"/>
                </a:rPr>
                <a:t>Historic  Examples of Environmental Racism Cont.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7842178" y="3648484"/>
              <a:ext cx="5065645" cy="115880"/>
            </a:xfrm>
            <a:prstGeom prst="rect">
              <a:avLst/>
            </a:prstGeom>
            <a:solidFill>
              <a:srgbClr val="95CA5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64407" y="5361771"/>
            <a:ext cx="5301811" cy="4734729"/>
            <a:chOff x="0" y="-66675"/>
            <a:chExt cx="7069081" cy="631297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66675"/>
              <a:ext cx="7069081" cy="73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b="0" i="0" spc="363">
                  <a:solidFill>
                    <a:srgbClr val="FFFFFF"/>
                  </a:solidFill>
                  <a:latin typeface="ProximaNova-Bold"/>
                </a:rPr>
                <a:t>1994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61826"/>
              <a:ext cx="7069081" cy="5284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50"/>
                </a:lnSpc>
              </a:pPr>
              <a:r>
                <a:rPr lang="en-US" sz="2100" b="0" i="0" spc="21" dirty="0">
                  <a:solidFill>
                    <a:srgbClr val="FFFFFF"/>
                  </a:solidFill>
                  <a:latin typeface="ProximaNova-Reg"/>
                </a:rPr>
                <a:t>The results of EPA’s six month cumulative risk assessment study found that Chester, PA has the highest percentage of low-weight births in the state, nearly double the rate for the entire county, and a mortality and lung cancer rate that is 60% higher than the rest of Delaware County. In the mid-1980s, Chester, a predominantly African-American town was home to numerous hazardous waste treatment facilities.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40532" y="5411777"/>
            <a:ext cx="5206936" cy="3886873"/>
            <a:chOff x="0" y="0"/>
            <a:chExt cx="6942582" cy="518249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66675"/>
              <a:ext cx="6942582" cy="73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b="0" i="0" spc="363">
                  <a:solidFill>
                    <a:srgbClr val="FFFFFF"/>
                  </a:solidFill>
                  <a:latin typeface="ProximaNova-Bold"/>
                </a:rPr>
                <a:t>2005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224373"/>
              <a:ext cx="6942582" cy="3958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4"/>
                </a:lnSpc>
              </a:pPr>
              <a:r>
                <a:rPr lang="en-US" sz="2300" b="0" i="0" spc="23">
                  <a:solidFill>
                    <a:srgbClr val="FFFFFF"/>
                  </a:solidFill>
                  <a:latin typeface="ProximaNova-Reg"/>
                </a:rPr>
                <a:t>Displayed response and assistance during Hurricane Katrina disproportionately ravaged the predominately Black areas of</a:t>
              </a:r>
            </a:p>
            <a:p>
              <a:pPr algn="ctr">
                <a:lnSpc>
                  <a:spcPts val="3404"/>
                </a:lnSpc>
              </a:pPr>
              <a:r>
                <a:rPr lang="en-US" sz="2300" b="0" i="0" spc="23">
                  <a:solidFill>
                    <a:srgbClr val="FFFFFF"/>
                  </a:solidFill>
                  <a:latin typeface="ProximaNova-Reg"/>
                </a:rPr>
                <a:t>New Orleans, Louisiana resulting in mass displacement and thousands of deaths.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418308" y="5411777"/>
            <a:ext cx="5057848" cy="3886873"/>
            <a:chOff x="0" y="0"/>
            <a:chExt cx="6743797" cy="518249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66675"/>
              <a:ext cx="6743797" cy="73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b="0" i="0" spc="363">
                  <a:solidFill>
                    <a:srgbClr val="FFFFFF"/>
                  </a:solidFill>
                  <a:latin typeface="ProximaNova-Bold"/>
                </a:rPr>
                <a:t>2014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224373"/>
              <a:ext cx="6743797" cy="3958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4"/>
                </a:lnSpc>
              </a:pPr>
              <a:r>
                <a:rPr lang="en-US" sz="2300" b="0" i="0" spc="23">
                  <a:solidFill>
                    <a:srgbClr val="FFFFFF"/>
                  </a:solidFill>
                  <a:latin typeface="ProximaNova-Reg"/>
                </a:rPr>
                <a:t>The city of Flint, Michigan, changed its water source eventually leading to high concentrations of lead  and other</a:t>
              </a:r>
            </a:p>
            <a:p>
              <a:pPr algn="ctr">
                <a:lnSpc>
                  <a:spcPts val="3404"/>
                </a:lnSpc>
              </a:pPr>
              <a:r>
                <a:rPr lang="en-US" sz="2300" b="0" i="0" spc="23">
                  <a:solidFill>
                    <a:srgbClr val="FFFFFF"/>
                  </a:solidFill>
                  <a:latin typeface="ProximaNova-Reg"/>
                </a:rPr>
                <a:t>contaminants in the water. This has led to an ongoing health crisis in the predominately Black and lower class population of the city.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3445" y="2899071"/>
            <a:ext cx="7467408" cy="7240996"/>
            <a:chOff x="0" y="0"/>
            <a:chExt cx="9956544" cy="9654662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9956544" cy="1562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3900" b="1" i="0" spc="288">
                  <a:solidFill>
                    <a:srgbClr val="95CA52"/>
                  </a:solidFill>
                  <a:latin typeface="ProximaNova-Bold"/>
                </a:rPr>
                <a:t>Electric Cooperative</a:t>
              </a:r>
            </a:p>
            <a:p>
              <a:pPr algn="ctr">
                <a:lnSpc>
                  <a:spcPts val="4680"/>
                </a:lnSpc>
              </a:pPr>
              <a:r>
                <a:rPr lang="en-US" sz="3900" b="1" i="0" spc="288">
                  <a:solidFill>
                    <a:srgbClr val="95CA52"/>
                  </a:solidFill>
                  <a:latin typeface="ProximaNova-Bold"/>
                </a:rPr>
                <a:t>Leadership Institute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2445450" y="2197641"/>
              <a:ext cx="5065645" cy="115880"/>
            </a:xfrm>
            <a:prstGeom prst="rect">
              <a:avLst/>
            </a:prstGeom>
            <a:solidFill>
              <a:srgbClr val="0257A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314" y="2853812"/>
              <a:ext cx="9953915" cy="6800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5300" lvl="1" indent="-247650">
                <a:lnSpc>
                  <a:spcPts val="4500"/>
                </a:lnSpc>
                <a:buFont typeface="Arial"/>
                <a:buChar char="•"/>
              </a:pPr>
              <a:r>
                <a:rPr lang="en-US" sz="3000" b="0" i="0" spc="30">
                  <a:solidFill>
                    <a:srgbClr val="95CA52"/>
                  </a:solidFill>
                  <a:latin typeface="ProximaNova-Sbold"/>
                </a:rPr>
                <a:t>Mississippi has the highest concentration of persistent poverty counties in the nation</a:t>
              </a:r>
            </a:p>
            <a:p>
              <a:pPr marL="495300" lvl="1" indent="-247650">
                <a:lnSpc>
                  <a:spcPts val="4500"/>
                </a:lnSpc>
                <a:buFont typeface="Arial"/>
                <a:buChar char="•"/>
              </a:pPr>
              <a:r>
                <a:rPr lang="en-US" sz="3000" b="0" i="0" spc="30">
                  <a:solidFill>
                    <a:srgbClr val="95CA52"/>
                  </a:solidFill>
                  <a:latin typeface="ProximaNova-Sbold"/>
                </a:rPr>
                <a:t>93% of the 353 persistent poverty counties in the U.S. are serviced by electric cooperatives.</a:t>
              </a:r>
            </a:p>
            <a:p>
              <a:pPr marL="495300" lvl="1" indent="-247650">
                <a:lnSpc>
                  <a:spcPts val="4500"/>
                </a:lnSpc>
                <a:buFont typeface="Arial"/>
                <a:buChar char="•"/>
              </a:pPr>
              <a:r>
                <a:rPr lang="en-US" sz="3000" b="0" i="0" spc="30">
                  <a:solidFill>
                    <a:srgbClr val="95CA52"/>
                  </a:solidFill>
                  <a:latin typeface="ProximaNova-Sbold"/>
                </a:rPr>
                <a:t>Many cooperative members in Mississippi spend in excess of 42% of their income on electricity.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2750" y="583083"/>
            <a:ext cx="15562500" cy="1623123"/>
            <a:chOff x="0" y="0"/>
            <a:chExt cx="20750000" cy="2164164"/>
          </a:xfrm>
        </p:grpSpPr>
        <p:sp>
          <p:nvSpPr>
            <p:cNvPr id="7" name="TextBox 7"/>
            <p:cNvSpPr txBox="1"/>
            <p:nvPr/>
          </p:nvSpPr>
          <p:spPr>
            <a:xfrm>
              <a:off x="0" y="-47625"/>
              <a:ext cx="20750000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50"/>
                </a:lnSpc>
              </a:pPr>
              <a:r>
                <a:rPr lang="en-US" sz="7500" b="1" i="0" spc="67">
                  <a:solidFill>
                    <a:srgbClr val="95CA52"/>
                  </a:solidFill>
                  <a:latin typeface="Montserrat Classic"/>
                </a:rPr>
                <a:t>Our Work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7842178" y="2048284"/>
              <a:ext cx="5065645" cy="115880"/>
            </a:xfrm>
            <a:prstGeom prst="rect">
              <a:avLst/>
            </a:prstGeom>
            <a:solidFill>
              <a:srgbClr val="95CA5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791892" y="2899071"/>
            <a:ext cx="7467408" cy="6669496"/>
            <a:chOff x="0" y="0"/>
            <a:chExt cx="9956544" cy="889266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9956544" cy="1562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3900" b="1" i="0" spc="288">
                  <a:solidFill>
                    <a:srgbClr val="95CA52"/>
                  </a:solidFill>
                  <a:latin typeface="ProximaNova-Bold"/>
                </a:rPr>
                <a:t>Water Inclusion and Innovation Project (WII)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2445450" y="2197641"/>
              <a:ext cx="5065645" cy="115880"/>
            </a:xfrm>
            <a:prstGeom prst="rect">
              <a:avLst/>
            </a:prstGeom>
            <a:solidFill>
              <a:srgbClr val="0257A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314" y="2853812"/>
              <a:ext cx="9953915" cy="6038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5300" lvl="1" indent="-247650">
                <a:lnSpc>
                  <a:spcPts val="4500"/>
                </a:lnSpc>
                <a:buFont typeface="Arial"/>
                <a:buChar char="•"/>
              </a:pPr>
              <a:r>
                <a:rPr lang="en-US" sz="3000" b="0" i="0" spc="30">
                  <a:solidFill>
                    <a:srgbClr val="95CA52"/>
                  </a:solidFill>
                  <a:latin typeface="ProximaNova-Sbold"/>
                </a:rPr>
                <a:t>The Water Inclusion and Innovation (WII) Project which aims to ensure all communities have access to cost-effective, innovative sources to improve water/sewer infrastructure needs particularly as aging infrastructure disproportionately plagues low-income minority communities.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3322" r="23322"/>
          <a:stretch>
            <a:fillRect/>
          </a:stretch>
        </p:blipFill>
        <p:spPr>
          <a:xfrm>
            <a:off x="0" y="-125796"/>
            <a:ext cx="7497208" cy="105385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21502" y="1600602"/>
            <a:ext cx="7496808" cy="6368834"/>
            <a:chOff x="0" y="0"/>
            <a:chExt cx="9995744" cy="849177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9995744" cy="84917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88285" y="646917"/>
              <a:ext cx="8696449" cy="637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b="1" i="0" spc="67">
                  <a:solidFill>
                    <a:srgbClr val="95CA52"/>
                  </a:solidFill>
                  <a:latin typeface="Montserrat Classic"/>
                </a:rPr>
                <a:t>Water Inclusion &amp; Innovation</a:t>
              </a:r>
            </a:p>
            <a:p>
              <a:pPr>
                <a:lnSpc>
                  <a:spcPts val="9450"/>
                </a:lnSpc>
              </a:pPr>
              <a:r>
                <a:rPr lang="en-US" sz="7500" b="1" i="0" spc="67">
                  <a:solidFill>
                    <a:srgbClr val="95CA52"/>
                  </a:solidFill>
                  <a:latin typeface="Montserrat Classic"/>
                </a:rPr>
                <a:t>(WII)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688285" y="7681356"/>
              <a:ext cx="5065645" cy="115880"/>
            </a:xfrm>
            <a:prstGeom prst="rect">
              <a:avLst/>
            </a:prstGeom>
            <a:solidFill>
              <a:srgbClr val="95CA5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744020" y="1451515"/>
            <a:ext cx="9887173" cy="1744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4"/>
              </a:lnSpc>
            </a:pPr>
            <a:r>
              <a:rPr lang="en-US" sz="3870" b="1" i="0" spc="286">
                <a:solidFill>
                  <a:srgbClr val="FFFFFF"/>
                </a:solidFill>
                <a:latin typeface="ProximaNova-Bold"/>
              </a:rPr>
              <a:t>How does our EJ work impact the health and wellbeing of low-income communities of color?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44020" y="3470155"/>
            <a:ext cx="9662764" cy="9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5"/>
              </a:lnSpc>
            </a:pPr>
            <a:r>
              <a:rPr lang="en-US" sz="2597" b="0" i="1" spc="25" dirty="0">
                <a:solidFill>
                  <a:srgbClr val="FFFFFF"/>
                </a:solidFill>
                <a:latin typeface="ProximaNova-Sbold"/>
              </a:rPr>
              <a:t>Access to adequate finance used to build or update water infrastructure projects will allow communities to: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44020" y="4820005"/>
            <a:ext cx="7532325" cy="457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7620" lvl="1" indent="-248810">
              <a:lnSpc>
                <a:spcPts val="4521"/>
              </a:lnSpc>
              <a:buFont typeface="Arial"/>
              <a:buChar char="•"/>
            </a:pPr>
            <a:r>
              <a:rPr lang="en-US" sz="3014" b="0" spc="30" dirty="0">
                <a:solidFill>
                  <a:srgbClr val="FFFFFF"/>
                </a:solidFill>
                <a:latin typeface="ProximaNova-Reg"/>
              </a:rPr>
              <a:t>Increase the availability of a community's overall water supply to all residents.</a:t>
            </a:r>
          </a:p>
          <a:p>
            <a:pPr>
              <a:lnSpc>
                <a:spcPts val="4521"/>
              </a:lnSpc>
            </a:pPr>
            <a:endParaRPr lang="en-US" sz="3014" b="0" spc="30" dirty="0">
              <a:solidFill>
                <a:srgbClr val="FFFFFF"/>
              </a:solidFill>
              <a:latin typeface="ProximaNova-Reg"/>
            </a:endParaRPr>
          </a:p>
          <a:p>
            <a:pPr marL="497620" lvl="1" indent="-248810">
              <a:lnSpc>
                <a:spcPts val="4521"/>
              </a:lnSpc>
              <a:buFont typeface="Arial"/>
              <a:buChar char="•"/>
            </a:pPr>
            <a:r>
              <a:rPr lang="en-US" sz="3014" b="0" spc="30" dirty="0">
                <a:solidFill>
                  <a:srgbClr val="FFFFFF"/>
                </a:solidFill>
                <a:latin typeface="ProximaNova-Reg"/>
              </a:rPr>
              <a:t>Attract water dependent industries (certified business sites)</a:t>
            </a:r>
          </a:p>
          <a:p>
            <a:pPr>
              <a:lnSpc>
                <a:spcPts val="4521"/>
              </a:lnSpc>
            </a:pPr>
            <a:endParaRPr lang="en-US" sz="3014" b="0" spc="30" dirty="0">
              <a:solidFill>
                <a:srgbClr val="FFFFFF"/>
              </a:solidFill>
              <a:latin typeface="ProximaNova-Reg"/>
            </a:endParaRPr>
          </a:p>
          <a:p>
            <a:pPr marL="497620" lvl="1" indent="-248810">
              <a:lnSpc>
                <a:spcPts val="4521"/>
              </a:lnSpc>
              <a:buFont typeface="Arial"/>
              <a:buChar char="•"/>
            </a:pPr>
            <a:r>
              <a:rPr lang="en-US" sz="3014" b="0" spc="30" dirty="0">
                <a:solidFill>
                  <a:srgbClr val="FFFFFF"/>
                </a:solidFill>
                <a:latin typeface="ProximaNova-Reg"/>
              </a:rPr>
              <a:t>Ensure public health is not compromised due to inadequate treatment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3322" r="23322"/>
          <a:stretch>
            <a:fillRect/>
          </a:stretch>
        </p:blipFill>
        <p:spPr>
          <a:xfrm>
            <a:off x="0" y="-125796"/>
            <a:ext cx="7497208" cy="105385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21502" y="1600602"/>
            <a:ext cx="7496808" cy="6368834"/>
            <a:chOff x="0" y="0"/>
            <a:chExt cx="9995744" cy="849177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9995744" cy="84917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88285" y="646917"/>
              <a:ext cx="8696449" cy="637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b="1" i="0" spc="67">
                  <a:solidFill>
                    <a:srgbClr val="95CA52"/>
                  </a:solidFill>
                  <a:latin typeface="Montserrat Classic"/>
                </a:rPr>
                <a:t>Water Inclusion &amp; Innovation</a:t>
              </a:r>
            </a:p>
            <a:p>
              <a:pPr>
                <a:lnSpc>
                  <a:spcPts val="9450"/>
                </a:lnSpc>
              </a:pPr>
              <a:r>
                <a:rPr lang="en-US" sz="7500" b="1" i="0" spc="67">
                  <a:solidFill>
                    <a:srgbClr val="95CA52"/>
                  </a:solidFill>
                  <a:latin typeface="Montserrat Classic"/>
                </a:rPr>
                <a:t>(WII)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688285" y="7681356"/>
              <a:ext cx="5065645" cy="115880"/>
            </a:xfrm>
            <a:prstGeom prst="rect">
              <a:avLst/>
            </a:prstGeom>
            <a:solidFill>
              <a:srgbClr val="95CA5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625236" y="1475794"/>
            <a:ext cx="9534385" cy="653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02"/>
              </a:lnSpc>
            </a:pPr>
            <a:r>
              <a:rPr lang="en-US" sz="2868" b="0" spc="28" dirty="0">
                <a:solidFill>
                  <a:srgbClr val="FFFFFF"/>
                </a:solidFill>
                <a:latin typeface="ProximaNova-Sbold"/>
              </a:rPr>
              <a:t>Aging and water infrastructure (water pipes, mains, treatment plants) often found in low-income communities, begs the question, is there a disproportionate allocation of federal funds to communities that are less needful financially?</a:t>
            </a:r>
          </a:p>
          <a:p>
            <a:pPr>
              <a:lnSpc>
                <a:spcPts val="4302"/>
              </a:lnSpc>
            </a:pPr>
            <a:endParaRPr lang="en-US" sz="2868" b="0" spc="28" dirty="0">
              <a:solidFill>
                <a:srgbClr val="FFFFFF"/>
              </a:solidFill>
              <a:latin typeface="ProximaNova-Sbold"/>
            </a:endParaRPr>
          </a:p>
          <a:p>
            <a:pPr>
              <a:lnSpc>
                <a:spcPts val="4302"/>
              </a:lnSpc>
            </a:pPr>
            <a:r>
              <a:rPr lang="en-US" sz="2868" b="0" spc="28" dirty="0">
                <a:solidFill>
                  <a:srgbClr val="FFFFFF"/>
                </a:solidFill>
                <a:latin typeface="ProximaNova-Sbold"/>
              </a:rPr>
              <a:t>Accounting for only race and per </a:t>
            </a:r>
            <a:r>
              <a:rPr lang="en-US" sz="2868" b="0" spc="28" dirty="0" err="1">
                <a:solidFill>
                  <a:srgbClr val="FFFFFF"/>
                </a:solidFill>
                <a:latin typeface="ProximaNova-Sbold"/>
              </a:rPr>
              <a:t>captia</a:t>
            </a:r>
            <a:r>
              <a:rPr lang="en-US" sz="2868" b="0" spc="28" dirty="0">
                <a:solidFill>
                  <a:srgbClr val="FFFFFF"/>
                </a:solidFill>
                <a:latin typeface="ProximaNova-Sbold"/>
              </a:rPr>
              <a:t> income, out initial findings in our 6-state pilot study illustrates a disproportionate allocation to varying extents. The initial findings have led to the need for a deeper dive to assess how needful communities can access funding sources to improve there water treatment and delivery system.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255" t="2466" r="2255" b="24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8785" y="4827279"/>
            <a:ext cx="8229600" cy="4786769"/>
            <a:chOff x="0" y="0"/>
            <a:chExt cx="1913890" cy="11132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113219"/>
            </a:xfrm>
            <a:custGeom>
              <a:avLst/>
              <a:gdLst/>
              <a:ahLst/>
              <a:cxnLst/>
              <a:rect l="l" t="t" r="r" b="b"/>
              <a:pathLst>
                <a:path w="1913890" h="1113219">
                  <a:moveTo>
                    <a:pt x="0" y="0"/>
                  </a:moveTo>
                  <a:lnTo>
                    <a:pt x="1913890" y="0"/>
                  </a:lnTo>
                  <a:lnTo>
                    <a:pt x="1913890" y="1113219"/>
                  </a:lnTo>
                  <a:lnTo>
                    <a:pt x="0" y="1113219"/>
                  </a:lnTo>
                  <a:close/>
                </a:path>
              </a:pathLst>
            </a:custGeom>
            <a:solidFill>
              <a:srgbClr val="95CA5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71286" y="5313759"/>
            <a:ext cx="7580001" cy="374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ProximaNova-Bold"/>
              </a:rPr>
              <a:t>Majority of the Clean Water State Revolving Fund loans are allocated to areas that have a "low vulnerability rate", which are also normally areas with lower minority population.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020122" y="5687287"/>
            <a:ext cx="4519233" cy="992301"/>
            <a:chOff x="0" y="0"/>
            <a:chExt cx="1913890" cy="420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420238"/>
            </a:xfrm>
            <a:custGeom>
              <a:avLst/>
              <a:gdLst/>
              <a:ahLst/>
              <a:cxnLst/>
              <a:rect l="l" t="t" r="r" b="b"/>
              <a:pathLst>
                <a:path w="1913890" h="420238">
                  <a:moveTo>
                    <a:pt x="0" y="0"/>
                  </a:moveTo>
                  <a:lnTo>
                    <a:pt x="1913890" y="0"/>
                  </a:lnTo>
                  <a:lnTo>
                    <a:pt x="1913890" y="420238"/>
                  </a:lnTo>
                  <a:lnTo>
                    <a:pt x="0" y="42023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020122" y="6248848"/>
            <a:ext cx="3172393" cy="453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2"/>
              </a:lnSpc>
              <a:spcBef>
                <a:spcPct val="0"/>
              </a:spcBef>
            </a:pPr>
            <a:r>
              <a:rPr lang="en-US" sz="2723">
                <a:solidFill>
                  <a:srgbClr val="000000"/>
                </a:solidFill>
                <a:latin typeface="ProximaNova-Bold"/>
              </a:rPr>
              <a:t>Minority Percentage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722</Words>
  <Application>Microsoft Macintosh PowerPoint</Application>
  <PresentationFormat>Custom</PresentationFormat>
  <Paragraphs>74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ProximaNova-Bold</vt:lpstr>
      <vt:lpstr>Calibri</vt:lpstr>
      <vt:lpstr>Montserrat Classic</vt:lpstr>
      <vt:lpstr>Arial</vt:lpstr>
      <vt:lpstr>ProximaNova-Sbold</vt:lpstr>
      <vt:lpstr>Proxima Nova</vt:lpstr>
      <vt:lpstr>ProximaNova-Reg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 5, 2020</dc:title>
  <cp:lastModifiedBy>Deante' Morgan</cp:lastModifiedBy>
  <cp:revision>3</cp:revision>
  <dcterms:created xsi:type="dcterms:W3CDTF">2006-08-16T00:00:00Z</dcterms:created>
  <dcterms:modified xsi:type="dcterms:W3CDTF">2019-10-11T18:53:58Z</dcterms:modified>
  <dc:identifier>DADnW_0mBTw</dc:identifier>
</cp:coreProperties>
</file>