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15"/>
  </p:notesMasterIdLst>
  <p:handoutMasterIdLst>
    <p:handoutMasterId r:id="rId16"/>
  </p:handoutMasterIdLst>
  <p:sldIdLst>
    <p:sldId id="614" r:id="rId5"/>
    <p:sldId id="316" r:id="rId6"/>
    <p:sldId id="318" r:id="rId7"/>
    <p:sldId id="319" r:id="rId8"/>
    <p:sldId id="320" r:id="rId9"/>
    <p:sldId id="259" r:id="rId10"/>
    <p:sldId id="1151" r:id="rId11"/>
    <p:sldId id="1166" r:id="rId12"/>
    <p:sldId id="742" r:id="rId13"/>
    <p:sldId id="67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9D95F8-72FC-465A-97E8-A2AF5AF52CBF}">
          <p14:sldIdLst>
            <p14:sldId id="614"/>
            <p14:sldId id="316"/>
            <p14:sldId id="318"/>
            <p14:sldId id="319"/>
            <p14:sldId id="320"/>
            <p14:sldId id="259"/>
            <p14:sldId id="1151"/>
            <p14:sldId id="1166"/>
            <p14:sldId id="742"/>
            <p14:sldId id="6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Hope" initials="TH" lastIdx="1" clrIdx="0">
    <p:extLst/>
  </p:cmAuthor>
  <p:cmAuthor id="2" name="Finegan, Lauren" initials="FL" lastIdx="2" clrIdx="1">
    <p:extLst/>
  </p:cmAuthor>
  <p:cmAuthor id="3" name="Greenside, Deborah" initials="GD" lastIdx="8" clrIdx="2">
    <p:extLst/>
  </p:cmAuthor>
  <p:cmAuthor id="4" name="Fox, Katherine B" initials="FKB" lastIdx="2" clrIdx="3">
    <p:extLst/>
  </p:cmAuthor>
  <p:cmAuthor id="5" name="Kevorkian, Thomas (CTR)" initials="KT(" lastIdx="15" clrIdx="4">
    <p:extLst>
      <p:ext uri="{19B8F6BF-5375-455C-9EA6-DF929625EA0E}">
        <p15:presenceInfo xmlns:p15="http://schemas.microsoft.com/office/powerpoint/2012/main" userId="S-1-5-21-3586473188-2236239214-4124789332-4877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3"/>
    <a:srgbClr val="C5ECFF"/>
    <a:srgbClr val="EBEAEA"/>
    <a:srgbClr val="11B0FF"/>
    <a:srgbClr val="FF6600"/>
    <a:srgbClr val="36943E"/>
    <a:srgbClr val="E31C3D"/>
    <a:srgbClr val="70A441"/>
    <a:srgbClr val="F6F3ED"/>
    <a:srgbClr val="C7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0" autoAdjust="0"/>
    <p:restoredTop sz="74316" autoAdjust="0"/>
  </p:normalViewPr>
  <p:slideViewPr>
    <p:cSldViewPr>
      <p:cViewPr varScale="1">
        <p:scale>
          <a:sx n="52" d="100"/>
          <a:sy n="52" d="100"/>
        </p:scale>
        <p:origin x="1135" y="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9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99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4683722436002E-2"/>
          <c:y val="0.11721610492225833"/>
          <c:w val="0.90064310327813757"/>
          <c:h val="0.734256322757943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PDM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Sheet1!$A$3:$A$33</c:f>
              <c:numCache>
                <c:formatCode>0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Sheet1!$B$3:$B$33</c:f>
            </c:numRef>
          </c:val>
          <c:extLst>
            <c:ext xmlns:c16="http://schemas.microsoft.com/office/drawing/2014/chart" uri="{C3380CC4-5D6E-409C-BE32-E72D297353CC}">
              <c16:uniqueId val="{00000000-E955-46F4-AD0B-79AF4123133E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FMA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Sheet1!$A$3:$A$33</c:f>
              <c:numCache>
                <c:formatCode>0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Sheet1!$C$3:$C$33</c:f>
            </c:numRef>
          </c:val>
          <c:extLst>
            <c:ext xmlns:c16="http://schemas.microsoft.com/office/drawing/2014/chart" uri="{C3380CC4-5D6E-409C-BE32-E72D297353CC}">
              <c16:uniqueId val="{00000001-E955-46F4-AD0B-79AF4123133E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HMGP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Sheet1!$A$3:$A$33</c:f>
              <c:numCache>
                <c:formatCode>0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Sheet1!$D$3:$D$33</c:f>
            </c:numRef>
          </c:val>
          <c:extLst>
            <c:ext xmlns:c16="http://schemas.microsoft.com/office/drawing/2014/chart" uri="{C3380CC4-5D6E-409C-BE32-E72D297353CC}">
              <c16:uniqueId val="{00000002-E955-46F4-AD0B-79AF4123133E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Dollars Available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Sheet1!$A$3:$A$33</c:f>
              <c:numCache>
                <c:formatCode>0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Sheet1!$E$3:$E$33</c:f>
              <c:numCache>
                <c:formatCode>_([$$-409]* #,##0_);_([$$-409]* \(#,##0\);_([$$-409]* "-"_);_(@_)</c:formatCode>
                <c:ptCount val="31"/>
                <c:pt idx="0">
                  <c:v>52386036</c:v>
                </c:pt>
                <c:pt idx="1">
                  <c:v>75608782</c:v>
                </c:pt>
                <c:pt idx="2">
                  <c:v>18062917</c:v>
                </c:pt>
                <c:pt idx="3">
                  <c:v>59888851</c:v>
                </c:pt>
                <c:pt idx="4">
                  <c:v>185454853</c:v>
                </c:pt>
                <c:pt idx="5">
                  <c:v>885256385</c:v>
                </c:pt>
                <c:pt idx="6">
                  <c:v>172685218</c:v>
                </c:pt>
                <c:pt idx="7">
                  <c:v>295749239</c:v>
                </c:pt>
                <c:pt idx="8">
                  <c:v>240516927.65000001</c:v>
                </c:pt>
                <c:pt idx="9">
                  <c:v>462718612</c:v>
                </c:pt>
                <c:pt idx="10">
                  <c:v>244731280</c:v>
                </c:pt>
                <c:pt idx="11">
                  <c:v>100621841</c:v>
                </c:pt>
                <c:pt idx="12">
                  <c:v>841611891</c:v>
                </c:pt>
                <c:pt idx="13">
                  <c:v>142837246</c:v>
                </c:pt>
                <c:pt idx="14">
                  <c:v>362071572</c:v>
                </c:pt>
                <c:pt idx="15">
                  <c:v>699180990</c:v>
                </c:pt>
                <c:pt idx="16">
                  <c:v>2605238542</c:v>
                </c:pt>
                <c:pt idx="17">
                  <c:v>360227932</c:v>
                </c:pt>
                <c:pt idx="18">
                  <c:v>499387586</c:v>
                </c:pt>
                <c:pt idx="19">
                  <c:v>1597488129</c:v>
                </c:pt>
                <c:pt idx="20">
                  <c:v>614240410</c:v>
                </c:pt>
                <c:pt idx="21">
                  <c:v>696541829</c:v>
                </c:pt>
                <c:pt idx="22">
                  <c:v>1014470060</c:v>
                </c:pt>
                <c:pt idx="23">
                  <c:v>288050184</c:v>
                </c:pt>
                <c:pt idx="24">
                  <c:v>2124605128</c:v>
                </c:pt>
                <c:pt idx="25">
                  <c:v>341040985</c:v>
                </c:pt>
                <c:pt idx="26">
                  <c:v>390592080</c:v>
                </c:pt>
                <c:pt idx="27">
                  <c:v>828485591</c:v>
                </c:pt>
                <c:pt idx="28">
                  <c:v>5592357895</c:v>
                </c:pt>
                <c:pt idx="29">
                  <c:v>1091208946</c:v>
                </c:pt>
                <c:pt idx="30">
                  <c:v>1359954782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5-46F4-AD0B-79AF41231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186832"/>
        <c:axId val="941539968"/>
      </c:barChart>
      <c:catAx>
        <c:axId val="946186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39968"/>
        <c:crosses val="autoZero"/>
        <c:auto val="1"/>
        <c:lblAlgn val="ctr"/>
        <c:lblOffset val="100"/>
        <c:noMultiLvlLbl val="0"/>
      </c:catAx>
      <c:valAx>
        <c:axId val="9415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1868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4.5527800752758973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In</a:t>
                  </a:r>
                  <a:r>
                    <a:rPr lang="en-US" sz="1000" baseline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69729805677269E-2"/>
          <c:y val="4.5968867190184844E-2"/>
          <c:w val="0.89715389410045043"/>
          <c:h val="0.780267931931833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5C-481A-B99E-A602046405F0}"/>
              </c:ext>
            </c:extLst>
          </c:dPt>
          <c:cat>
            <c:numRef>
              <c:f>Sheet1!$H$12:$H$22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Sheet1!$I$12:$I$22</c:f>
              <c:numCache>
                <c:formatCode>General</c:formatCode>
                <c:ptCount val="11"/>
                <c:pt idx="0">
                  <c:v>90</c:v>
                </c:pt>
                <c:pt idx="1">
                  <c:v>100</c:v>
                </c:pt>
                <c:pt idx="2">
                  <c:v>50</c:v>
                </c:pt>
                <c:pt idx="3">
                  <c:v>35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100</c:v>
                </c:pt>
                <c:pt idx="8">
                  <c:v>100</c:v>
                </c:pt>
                <c:pt idx="9">
                  <c:v>250</c:v>
                </c:pt>
                <c:pt idx="1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C-481A-B99E-A60204640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71287776"/>
        <c:axId val="-871293760"/>
      </c:barChart>
      <c:catAx>
        <c:axId val="-8712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1293760"/>
        <c:crosses val="autoZero"/>
        <c:auto val="1"/>
        <c:lblAlgn val="ctr"/>
        <c:lblOffset val="100"/>
        <c:noMultiLvlLbl val="0"/>
      </c:catAx>
      <c:valAx>
        <c:axId val="-87129376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128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3FB094-9697-45C1-BC73-AFBEF2123BC5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0E1FF2-D4CF-436C-9DAE-801F14719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8AC47-0A34-4E49-BA23-6FAD21178098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730A15-7BF2-F545-BC87-46DB7CCC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0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0A15-7BF2-F545-BC87-46DB7CCC17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2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0A15-7BF2-F545-BC87-46DB7CCC17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3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981C-A735-4FEA-9A35-6E289E63D2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981C-A735-4FEA-9A35-6E289E63D2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981C-A735-4FEA-9A35-6E289E63D2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981C-A735-4FEA-9A35-6E289E63D2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0A15-7BF2-F545-BC87-46DB7CCC17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6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0A15-7BF2-F545-BC87-46DB7CCC17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0A15-7BF2-F545-BC87-46DB7CCC17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3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4473575"/>
            <a:ext cx="6932578" cy="3660775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30A15-7BF2-F545-BC87-46DB7CCC1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0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" y="5638802"/>
            <a:ext cx="12192000" cy="1219201"/>
          </a:xfrm>
          <a:prstGeom prst="rect">
            <a:avLst/>
          </a:prstGeom>
          <a:solidFill>
            <a:srgbClr val="DFE0E2"/>
          </a:solidFill>
          <a:ln>
            <a:noFill/>
          </a:ln>
          <a:extLst/>
        </p:spPr>
        <p:txBody>
          <a:bodyPr wrap="none" anchor="ctr"/>
          <a:lstStyle/>
          <a:p>
            <a:pPr lvl="0"/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1887200" cy="1404922"/>
          </a:xfrm>
          <a:prstGeom prst="rect">
            <a:avLst/>
          </a:prstGeom>
          <a:solidFill>
            <a:srgbClr val="0052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9020811" y="-5662"/>
            <a:ext cx="3175164" cy="1410584"/>
          </a:xfrm>
          <a:custGeom>
            <a:avLst/>
            <a:gdLst>
              <a:gd name="connsiteX0" fmla="*/ 0 w 1752600"/>
              <a:gd name="connsiteY0" fmla="*/ 1041400 h 1041400"/>
              <a:gd name="connsiteX1" fmla="*/ 171769 w 1752600"/>
              <a:gd name="connsiteY1" fmla="*/ 0 h 1041400"/>
              <a:gd name="connsiteX2" fmla="*/ 1752600 w 1752600"/>
              <a:gd name="connsiteY2" fmla="*/ 0 h 1041400"/>
              <a:gd name="connsiteX3" fmla="*/ 1580831 w 1752600"/>
              <a:gd name="connsiteY3" fmla="*/ 1041400 h 1041400"/>
              <a:gd name="connsiteX4" fmla="*/ 0 w 1752600"/>
              <a:gd name="connsiteY4" fmla="*/ 1041400 h 1041400"/>
              <a:gd name="connsiteX0" fmla="*/ 0 w 2535326"/>
              <a:gd name="connsiteY0" fmla="*/ 1041400 h 1041400"/>
              <a:gd name="connsiteX1" fmla="*/ 171769 w 2535326"/>
              <a:gd name="connsiteY1" fmla="*/ 0 h 1041400"/>
              <a:gd name="connsiteX2" fmla="*/ 2535326 w 2535326"/>
              <a:gd name="connsiteY2" fmla="*/ 0 h 1041400"/>
              <a:gd name="connsiteX3" fmla="*/ 1580831 w 2535326"/>
              <a:gd name="connsiteY3" fmla="*/ 1041400 h 1041400"/>
              <a:gd name="connsiteX4" fmla="*/ 0 w 2535326"/>
              <a:gd name="connsiteY4" fmla="*/ 1041400 h 1041400"/>
              <a:gd name="connsiteX0" fmla="*/ 0 w 2553753"/>
              <a:gd name="connsiteY0" fmla="*/ 1041400 h 1041400"/>
              <a:gd name="connsiteX1" fmla="*/ 171769 w 2553753"/>
              <a:gd name="connsiteY1" fmla="*/ 0 h 1041400"/>
              <a:gd name="connsiteX2" fmla="*/ 2535326 w 2553753"/>
              <a:gd name="connsiteY2" fmla="*/ 0 h 1041400"/>
              <a:gd name="connsiteX3" fmla="*/ 2553753 w 2553753"/>
              <a:gd name="connsiteY3" fmla="*/ 1041400 h 1041400"/>
              <a:gd name="connsiteX4" fmla="*/ 0 w 2553753"/>
              <a:gd name="connsiteY4" fmla="*/ 1041400 h 1041400"/>
              <a:gd name="connsiteX0" fmla="*/ 0 w 2553753"/>
              <a:gd name="connsiteY0" fmla="*/ 1045597 h 1045597"/>
              <a:gd name="connsiteX1" fmla="*/ 171769 w 2553753"/>
              <a:gd name="connsiteY1" fmla="*/ 4197 h 1045597"/>
              <a:gd name="connsiteX2" fmla="*/ 1765195 w 2553753"/>
              <a:gd name="connsiteY2" fmla="*/ 0 h 1045597"/>
              <a:gd name="connsiteX3" fmla="*/ 2553753 w 2553753"/>
              <a:gd name="connsiteY3" fmla="*/ 1045597 h 1045597"/>
              <a:gd name="connsiteX4" fmla="*/ 0 w 2553753"/>
              <a:gd name="connsiteY4" fmla="*/ 1045597 h 1045597"/>
              <a:gd name="connsiteX0" fmla="*/ 0 w 1765195"/>
              <a:gd name="connsiteY0" fmla="*/ 1045597 h 1045597"/>
              <a:gd name="connsiteX1" fmla="*/ 171769 w 1765195"/>
              <a:gd name="connsiteY1" fmla="*/ 4197 h 1045597"/>
              <a:gd name="connsiteX2" fmla="*/ 1765195 w 1765195"/>
              <a:gd name="connsiteY2" fmla="*/ 0 h 1045597"/>
              <a:gd name="connsiteX3" fmla="*/ 1762636 w 1765195"/>
              <a:gd name="connsiteY3" fmla="*/ 1045597 h 1045597"/>
              <a:gd name="connsiteX4" fmla="*/ 0 w 1765195"/>
              <a:gd name="connsiteY4" fmla="*/ 1045597 h 104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195" h="1045597">
                <a:moveTo>
                  <a:pt x="0" y="1045597"/>
                </a:moveTo>
                <a:lnTo>
                  <a:pt x="171769" y="4197"/>
                </a:lnTo>
                <a:lnTo>
                  <a:pt x="1765195" y="0"/>
                </a:lnTo>
                <a:lnTo>
                  <a:pt x="1762636" y="1045597"/>
                </a:lnTo>
                <a:lnTo>
                  <a:pt x="0" y="1045597"/>
                </a:lnTo>
                <a:close/>
              </a:path>
            </a:pathLst>
          </a:custGeom>
          <a:solidFill>
            <a:srgbClr val="DFE0E2"/>
          </a:solidFill>
          <a:ln>
            <a:noFill/>
          </a:ln>
          <a:extLst/>
        </p:spPr>
        <p:txBody>
          <a:bodyPr wrap="none" anchor="ctr"/>
          <a:lstStyle/>
          <a:p>
            <a:pPr lvl="0"/>
            <a:endParaRPr 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24000"/>
            <a:ext cx="10363200" cy="1905000"/>
          </a:xfrm>
        </p:spPr>
        <p:txBody>
          <a:bodyPr/>
          <a:lstStyle>
            <a:lvl1pPr algn="ctr">
              <a:lnSpc>
                <a:spcPct val="9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534401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72" y="17556"/>
            <a:ext cx="2073357" cy="1430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1" y="372723"/>
            <a:ext cx="1905496" cy="6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3052"/>
      </p:ext>
    </p:extLst>
  </p:cSld>
  <p:clrMapOvr>
    <a:masterClrMapping/>
  </p:clrMapOvr>
  <p:transition spd="med" advClick="0" advTm="5000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174"/>
            <a:ext cx="10972801" cy="8186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lang="en-US" dirty="0"/>
            </a:lvl1pPr>
          </a:lstStyle>
          <a:p>
            <a:pPr lvl="0">
              <a:lnSpc>
                <a:spcPts val="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1" cy="4602165"/>
          </a:xfrm>
        </p:spPr>
        <p:txBody>
          <a:bodyPr/>
          <a:lstStyle>
            <a:lvl1pPr marL="168275" indent="-168275">
              <a:defRPr/>
            </a:lvl1pPr>
            <a:lvl2pPr marL="633413" indent="-176213">
              <a:defRPr/>
            </a:lvl2pPr>
            <a:lvl3pPr marL="1082675" indent="-168275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11648"/>
      </p:ext>
    </p:extLst>
  </p:cSld>
  <p:clrMapOvr>
    <a:masterClrMapping/>
  </p:clrMapOvr>
  <p:transition spd="med" advClick="0" advTm="5000"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1" y="400574"/>
            <a:ext cx="10058400" cy="6662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lang="en-US" dirty="0"/>
            </a:lvl1pPr>
          </a:lstStyle>
          <a:p>
            <a:pPr lvl="0">
              <a:lnSpc>
                <a:spcPts val="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68" y="1524000"/>
            <a:ext cx="5384800" cy="4600518"/>
          </a:xfrm>
        </p:spPr>
        <p:txBody>
          <a:bodyPr/>
          <a:lstStyle>
            <a:lvl1pPr marL="233363" indent="-233363">
              <a:defRPr/>
            </a:lvl1pPr>
            <a:lvl2pPr marL="741363" indent="-284163">
              <a:defRPr/>
            </a:lvl2pPr>
            <a:lvl3pPr marL="1147763" indent="-233363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49869" y="1522910"/>
            <a:ext cx="5486400" cy="4573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453304"/>
      </p:ext>
    </p:extLst>
  </p:cSld>
  <p:clrMapOvr>
    <a:masterClrMapping/>
  </p:clrMapOvr>
  <p:transition spd="med" advClick="0" advTm="5000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95774"/>
            <a:ext cx="10058400" cy="6662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>
              <a:lnSpc>
                <a:spcPts val="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63562"/>
      </p:ext>
    </p:extLst>
  </p:cSld>
  <p:clrMapOvr>
    <a:masterClrMapping/>
  </p:clrMapOvr>
  <p:transition spd="med" advClick="0" advTm="5000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4454"/>
      </p:ext>
    </p:extLst>
  </p:cSld>
  <p:clrMapOvr>
    <a:masterClrMapping/>
  </p:clrMapOvr>
  <p:transition spd="med" advClick="0" advTm="5000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457200"/>
            <a:ext cx="10820401" cy="777875"/>
          </a:xfrm>
          <a:prstGeom prst="rect">
            <a:avLst/>
          </a:prstGeom>
        </p:spPr>
        <p:txBody>
          <a:bodyPr lIns="0" rIns="0"/>
          <a:lstStyle>
            <a:lvl1pPr>
              <a:defRPr sz="4800" baseline="0"/>
            </a:lvl1pPr>
          </a:lstStyle>
          <a:p>
            <a:r>
              <a:rPr lang="en-US" dirty="0"/>
              <a:t>One to three words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95450"/>
            <a:ext cx="108204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Keep the headline above to one line maximum.</a:t>
            </a:r>
          </a:p>
          <a:p>
            <a:pPr lvl="0"/>
            <a:r>
              <a:rPr lang="en-US" dirty="0"/>
              <a:t>Use this space for a high-impact graphic or visual relating to the above headline. (And delete this text box</a:t>
            </a:r>
            <a:r>
              <a:rPr lang="mr-IN" dirty="0"/>
              <a:t>…</a:t>
            </a:r>
            <a:r>
              <a:rPr lang="en-US" dirty="0"/>
              <a:t>you probably won’t need it.)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584A7-721E-2A42-9E4A-B7AD9219AF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57200"/>
            <a:ext cx="10820401" cy="777875"/>
          </a:xfrm>
          <a:prstGeom prst="rect">
            <a:avLst/>
          </a:prstGeom>
        </p:spPr>
        <p:txBody>
          <a:bodyPr lIns="0" rIns="0"/>
          <a:lstStyle>
            <a:lvl1pPr>
              <a:defRPr sz="48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36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5CCE00C-251C-48B3-A60E-A85E665BCC2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943600"/>
            <a:ext cx="10363200" cy="557408"/>
          </a:xfrm>
          <a:prstGeom prst="rect">
            <a:avLst/>
          </a:prstGeom>
          <a:noFill/>
          <a:ln cmpd="sng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2286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3pPr>
            <a:lvl4pPr marL="11430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4pPr>
            <a:lvl5pPr marL="1600200" indent="0">
              <a:buFontTx/>
              <a:buNone/>
              <a:defRPr lang="en-US" sz="120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marL="0" lvl="0" defTabSz="457200"/>
            <a:r>
              <a:rPr lang="en-US" dirty="0"/>
              <a:t>1 Click  to create footnote (only if needed). Change number format to “superscript.” Maximum three lines of footnotes.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538838"/>
            <a:ext cx="10668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70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2784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DFDFE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1228090"/>
          </a:xfrm>
          <a:custGeom>
            <a:avLst/>
            <a:gdLst/>
            <a:ahLst/>
            <a:cxnLst/>
            <a:rect l="l" t="t" r="r" b="b"/>
            <a:pathLst>
              <a:path w="12192000" h="1228090">
                <a:moveTo>
                  <a:pt x="0" y="1227582"/>
                </a:moveTo>
                <a:lnTo>
                  <a:pt x="12192000" y="1227582"/>
                </a:lnTo>
                <a:lnTo>
                  <a:pt x="12192000" y="0"/>
                </a:lnTo>
                <a:lnTo>
                  <a:pt x="0" y="0"/>
                </a:lnTo>
                <a:lnTo>
                  <a:pt x="0" y="1227582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08076" y="6387082"/>
            <a:ext cx="1165098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9553193" y="6391655"/>
            <a:ext cx="891540" cy="314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0444733" y="6424421"/>
            <a:ext cx="878585" cy="25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8390"/>
            <a:ext cx="10896600" cy="11346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>
              <a:lnSpc>
                <a:spcPts val="9"/>
              </a:lnSpc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3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" y="6272913"/>
            <a:ext cx="12192000" cy="585088"/>
          </a:xfrm>
          <a:prstGeom prst="rect">
            <a:avLst/>
          </a:prstGeom>
          <a:solidFill>
            <a:srgbClr val="DFE0E2"/>
          </a:solidFill>
          <a:ln>
            <a:noFill/>
          </a:ln>
          <a:extLst/>
        </p:spPr>
        <p:txBody>
          <a:bodyPr wrap="none" anchor="ctr"/>
          <a:lstStyle/>
          <a:p>
            <a:pPr lvl="0"/>
            <a:endParaRPr lang="en-US" b="1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1" y="0"/>
            <a:ext cx="12192000" cy="1227786"/>
          </a:xfrm>
          <a:prstGeom prst="rect">
            <a:avLst/>
          </a:prstGeom>
          <a:solidFill>
            <a:srgbClr val="0052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90"/>
            <a:ext cx="11277600" cy="10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lnSpc>
                <a:spcPts val="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8401" y="6454777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E90BB-B8E9-4B62-837C-1CE8821101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2"/>
            <a:ext cx="10972801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" y="6386803"/>
            <a:ext cx="1164934" cy="41193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553511" y="6391664"/>
            <a:ext cx="1769997" cy="314368"/>
            <a:chOff x="7123414" y="6400800"/>
            <a:chExt cx="1808922" cy="321365"/>
          </a:xfrm>
        </p:grpSpPr>
        <p:pic>
          <p:nvPicPr>
            <p:cNvPr id="19" name="Content Placeholder 5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4" t="15532" r="10875" b="44819"/>
            <a:stretch/>
          </p:blipFill>
          <p:spPr>
            <a:xfrm>
              <a:off x="7123414" y="6400800"/>
              <a:ext cx="911088" cy="321365"/>
            </a:xfrm>
            <a:prstGeom prst="rect">
              <a:avLst/>
            </a:prstGeom>
          </p:spPr>
        </p:pic>
        <p:pic>
          <p:nvPicPr>
            <p:cNvPr id="20" name="Content Placeholder 5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t="53956" r="11721" b="13344"/>
            <a:stretch/>
          </p:blipFill>
          <p:spPr bwMode="auto">
            <a:xfrm>
              <a:off x="8034501" y="6433930"/>
              <a:ext cx="897835" cy="26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2" r:id="rId7"/>
    <p:sldLayoutId id="2147483811" r:id="rId8"/>
    <p:sldLayoutId id="2147483813" r:id="rId9"/>
  </p:sldLayoutIdLst>
  <p:transition spd="med" advClick="0" advTm="5000"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200" b="0" kern="1200" smtClean="0">
          <a:solidFill>
            <a:srgbClr val="D9D9D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D9D9"/>
          </a:solidFill>
          <a:latin typeface="Arial" pitchFamily="34" charset="0"/>
          <a:cs typeface="Arial" pitchFamily="34" charset="0"/>
        </a:defRPr>
      </a:lvl9pPr>
    </p:titleStyle>
    <p:bodyStyle>
      <a:lvl1pPr marL="233363" indent="-233363" algn="l" rtl="0" eaLnBrk="1" fontAlgn="base" hangingPunct="1">
        <a:spcBef>
          <a:spcPts val="1200"/>
        </a:spcBef>
        <a:spcAft>
          <a:spcPct val="0"/>
        </a:spcAft>
        <a:buClr>
          <a:srgbClr val="005288"/>
        </a:buClr>
        <a:buFont typeface="Arial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Arial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lr>
          <a:srgbClr val="005288"/>
        </a:buClr>
        <a:buFont typeface="AECOM Sans" panose="020B0504020202020204" pitchFamily="34" charset="0"/>
        <a:buChar char="–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Arial" pitchFamily="34" charset="0"/>
        </a:defRPr>
      </a:lvl2pPr>
      <a:lvl3pPr marL="1147763" indent="-233363" algn="l" rtl="0" eaLnBrk="1" fontAlgn="base" hangingPunct="1">
        <a:spcBef>
          <a:spcPct val="20000"/>
        </a:spcBef>
        <a:spcAft>
          <a:spcPct val="0"/>
        </a:spcAft>
        <a:buClr>
          <a:srgbClr val="005288"/>
        </a:buClr>
        <a:buFont typeface="Arial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Arial" pitchFamily="34" charset="0"/>
        </a:defRPr>
      </a:lvl3pPr>
      <a:lvl4pPr marL="1604963" indent="-233363" algn="l" rtl="0" eaLnBrk="1" fontAlgn="base" hangingPunct="1">
        <a:spcBef>
          <a:spcPct val="20000"/>
        </a:spcBef>
        <a:spcAft>
          <a:spcPct val="0"/>
        </a:spcAft>
        <a:buClr>
          <a:srgbClr val="005288"/>
        </a:buClr>
        <a:buFont typeface="Arial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288"/>
        </a:buClr>
        <a:buFont typeface="Arial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hyperlink" Target="mailto:BUILDBRIC@fema.dh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chart" Target="../charts/chart2.xml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209800"/>
            <a:ext cx="12192000" cy="3195194"/>
          </a:xfrm>
        </p:spPr>
        <p:txBody>
          <a:bodyPr/>
          <a:lstStyle/>
          <a:p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Moving Mitigation Forward: 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The Building Resilient Infrastructure and Communities (BRIC) Program</a:t>
            </a:r>
            <a:br>
              <a:rPr lang="en-US" sz="2400" dirty="0">
                <a:solidFill>
                  <a:schemeClr val="accent4"/>
                </a:solidFill>
              </a:rPr>
            </a:br>
            <a:br>
              <a:rPr lang="en-US" b="0" dirty="0">
                <a:latin typeface="Franklin Gothic Demi Cond" panose="020B0706030402020204" pitchFamily="34" charset="0"/>
              </a:rPr>
            </a:br>
            <a:endParaRPr lang="en-US" sz="2000" b="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solidFill>
                <a:schemeClr val="tx2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tx2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Hazard Mitigation Assistance, Mitigation Directorate </a:t>
            </a:r>
            <a:r>
              <a:rPr lang="en-US" sz="2200" dirty="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|</a:t>
            </a:r>
            <a:r>
              <a:rPr lang="en-US" sz="2200" dirty="0">
                <a:solidFill>
                  <a:schemeClr val="tx2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Federal Insurance and Mitigation Administration, FEMA</a:t>
            </a:r>
          </a:p>
        </p:txBody>
      </p:sp>
    </p:spTree>
    <p:extLst>
      <p:ext uri="{BB962C8B-B14F-4D97-AF65-F5344CB8AC3E}">
        <p14:creationId xmlns:p14="http://schemas.microsoft.com/office/powerpoint/2010/main" val="2738123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E53AE-AF3B-45B8-BABC-F313D00419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13584A7-721E-2A42-9E4A-B7AD9219AF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B2314-207C-46B4-82B5-B386A5630825}"/>
              </a:ext>
            </a:extLst>
          </p:cNvPr>
          <p:cNvSpPr txBox="1"/>
          <p:nvPr/>
        </p:nvSpPr>
        <p:spPr>
          <a:xfrm>
            <a:off x="660400" y="1302603"/>
            <a:ext cx="3429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t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culture of preparedness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9EE00B-508E-4CEC-85E5-41A7E5BED684}"/>
              </a:ext>
            </a:extLst>
          </p:cNvPr>
          <p:cNvSpPr txBox="1"/>
          <p:nvPr/>
        </p:nvSpPr>
        <p:spPr>
          <a:xfrm>
            <a:off x="4432301" y="1302602"/>
            <a:ext cx="34290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t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the nation for catastrophic disasters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E9F4B6-A240-47D3-8738-3D11A7045BCB}"/>
              </a:ext>
            </a:extLst>
          </p:cNvPr>
          <p:cNvSpPr txBox="1"/>
          <p:nvPr/>
        </p:nvSpPr>
        <p:spPr>
          <a:xfrm>
            <a:off x="8204200" y="1302602"/>
            <a:ext cx="3429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t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complexities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989EDD-D771-4FAD-BE79-EB6DA5D44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17"/>
          <a:stretch/>
        </p:blipFill>
        <p:spPr>
          <a:xfrm>
            <a:off x="8204200" y="2133600"/>
            <a:ext cx="3429000" cy="3481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ED90E4-FF86-4FB0-BC44-9C0E7BE8E482}"/>
              </a:ext>
            </a:extLst>
          </p:cNvPr>
          <p:cNvSpPr/>
          <p:nvPr/>
        </p:nvSpPr>
        <p:spPr>
          <a:xfrm>
            <a:off x="3204328" y="5614987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BUILDBRIC@fema.dhs.gov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4235F-B50C-4786-9EE8-4412B00C7230}"/>
              </a:ext>
            </a:extLst>
          </p:cNvPr>
          <p:cNvSpPr txBox="1"/>
          <p:nvPr/>
        </p:nvSpPr>
        <p:spPr>
          <a:xfrm>
            <a:off x="0" y="3758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 Supports FEMA’s Priorities</a:t>
            </a:r>
          </a:p>
        </p:txBody>
      </p:sp>
      <p:pic>
        <p:nvPicPr>
          <p:cNvPr id="12" name="Picture 11" descr="People in personal protective clothing using power equipment to remove vegetation.">
            <a:extLst>
              <a:ext uri="{FF2B5EF4-FFF2-40B4-BE49-F238E27FC236}">
                <a16:creationId xmlns:a16="http://schemas.microsoft.com/office/drawing/2014/main" id="{97B076B7-FF01-4AFE-8EF6-816C86EAB1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6"/>
          <a:stretch/>
        </p:blipFill>
        <p:spPr>
          <a:xfrm>
            <a:off x="660400" y="2133600"/>
            <a:ext cx="3429000" cy="3481386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652326-0355-4C41-9E91-C52F020798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42" t="8432" r="24577" b="2926"/>
          <a:stretch/>
        </p:blipFill>
        <p:spPr>
          <a:xfrm>
            <a:off x="4432299" y="2133599"/>
            <a:ext cx="3429000" cy="34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7349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dirty="0">
                <a:latin typeface="+mn-lt"/>
              </a:rPr>
              <a:t>FEMA Hazard Mitigation Assistance (HMA)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660E9D-7F50-4F22-9245-EF1FE43EDA8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295400"/>
            <a:ext cx="9144000" cy="4876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7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•"/>
              <a:defRPr sz="2200" b="1">
                <a:solidFill>
                  <a:srgbClr val="5F5F5F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</a:defRPr>
            </a:lvl3pPr>
            <a:lvl4pPr marL="14192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6478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1050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622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0194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4766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 manages five mitigation programs with one in 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Pre-Disaster Programs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Flood Mitigation Assistance – Mitigate National Flood Insurance Program insured structures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Pre-Disaster Mitigation– Assists communities in implementing sustained pre-disaster mitigation projects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Resilient Infrastructure and Communities – Provides mitigation for large infrastructure and critical lifelines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Disaster Programs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Hazard Mitigation Grant Program– Implements hazard mitigation measures after Presidential declared disasters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HMGP-Post Fire – Provides mitigation funding in burned areas</a:t>
            </a:r>
          </a:p>
        </p:txBody>
      </p:sp>
    </p:spTree>
    <p:extLst>
      <p:ext uri="{BB962C8B-B14F-4D97-AF65-F5344CB8AC3E}">
        <p14:creationId xmlns:p14="http://schemas.microsoft.com/office/powerpoint/2010/main" val="292487013"/>
      </p:ext>
    </p:extLst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dirty="0">
                <a:latin typeface="+mn-lt"/>
              </a:rPr>
              <a:t>Historic Funding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660E9D-7F50-4F22-9245-EF1FE43EDA8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295400"/>
            <a:ext cx="9144000" cy="4876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7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•"/>
              <a:defRPr sz="2200" b="1">
                <a:solidFill>
                  <a:srgbClr val="5F5F5F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</a:defRPr>
            </a:lvl3pPr>
            <a:lvl4pPr marL="14192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6478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1050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622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0194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4766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 funding fluctuates year to year based on event occurrences and Congressional appropriations.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6AEEBA-1767-4D60-98B6-657DCA40A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84509"/>
              </p:ext>
            </p:extLst>
          </p:nvPr>
        </p:nvGraphicFramePr>
        <p:xfrm>
          <a:off x="685800" y="1714500"/>
          <a:ext cx="106680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402703"/>
      </p:ext>
    </p:extLst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dirty="0"/>
              <a:t>Historic Funding for Major Project Categories</a:t>
            </a:r>
            <a:endParaRPr lang="en-US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660E9D-7F50-4F22-9245-EF1FE43EDA8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295400"/>
            <a:ext cx="4800600" cy="4876800"/>
          </a:xfrm>
          <a:prstGeom prst="rect">
            <a:avLst/>
          </a:prstGeom>
        </p:spPr>
        <p:txBody>
          <a:bodyPr anchor="t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7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•"/>
              <a:defRPr sz="2200" b="1">
                <a:solidFill>
                  <a:srgbClr val="5F5F5F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</a:defRPr>
            </a:lvl3pPr>
            <a:lvl4pPr marL="14192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6478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1050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622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0194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4766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US states, territories and tribal nations submit grant proposals for mitigation projects.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 must be pre-identified in the hazard mitigation plan.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states, territories and tribes submit proposals that are prioritized at the grantee level for review and approval.</a:t>
            </a: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597BF-6568-46A3-8889-70F315AB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8800"/>
            <a:ext cx="60220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4304"/>
      </p:ext>
    </p:extLst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dirty="0">
                <a:latin typeface="+mn-lt"/>
              </a:rPr>
              <a:t>History of Major Mitigation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D64B7-6CED-4D3A-AEF9-639AC32B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676400"/>
            <a:ext cx="11825007" cy="2362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31FCF-CB3B-43F6-A929-240A1596A940}"/>
              </a:ext>
            </a:extLst>
          </p:cNvPr>
          <p:cNvSpPr/>
          <p:nvPr/>
        </p:nvSpPr>
        <p:spPr>
          <a:xfrm>
            <a:off x="228600" y="2362200"/>
            <a:ext cx="11611647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25151"/>
      </p:ext>
    </p:extLst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crete barrier wall at side of road showing erosion of earth beneath it.">
            <a:extLst>
              <a:ext uri="{FF2B5EF4-FFF2-40B4-BE49-F238E27FC236}">
                <a16:creationId xmlns:a16="http://schemas.microsoft.com/office/drawing/2014/main" id="{737B1FE2-55EF-47FE-B068-69F65010B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45"/>
          <a:stretch/>
        </p:blipFill>
        <p:spPr>
          <a:xfrm>
            <a:off x="0" y="1219199"/>
            <a:ext cx="5715000" cy="50482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11797" y="1524000"/>
            <a:ext cx="5875403" cy="4438650"/>
          </a:xfrm>
          <a:prstGeom prst="roundRect">
            <a:avLst>
              <a:gd name="adj" fmla="val 5658"/>
            </a:avLst>
          </a:prstGeom>
          <a:solidFill>
            <a:srgbClr val="EBEAEA"/>
          </a:solidFill>
          <a:ln w="57150">
            <a:noFill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5288"/>
              </a:buClr>
              <a:buFont typeface="Arial" charset="0"/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741363" indent="-284163" fontAlgn="base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ECOM Sans" panose="020B0504020202020204" pitchFamily="34" charset="0"/>
              <a:buChar char="–"/>
              <a:defRPr sz="2000">
                <a:latin typeface="Arial" panose="020B0604020202020204" pitchFamily="34" charset="0"/>
                <a:cs typeface="Arial" pitchFamily="34" charset="0"/>
              </a:defRPr>
            </a:lvl2pPr>
            <a:lvl3pPr marL="1147763" indent="-233363" fontAlgn="base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Char char="•"/>
              <a:defRPr sz="2000">
                <a:latin typeface="Arial" panose="020B0604020202020204" pitchFamily="34" charset="0"/>
                <a:cs typeface="Arial" pitchFamily="34" charset="0"/>
              </a:defRPr>
            </a:lvl3pPr>
            <a:lvl4pPr marL="1604963" indent="-233363" fontAlgn="base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Char char="•"/>
              <a:defRPr sz="2000">
                <a:latin typeface="Arial" panose="020B0604020202020204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Char char="•"/>
              <a:defRPr sz="2000">
                <a:latin typeface="Arial" panose="020B0604020202020204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most significant opportunity in decades to focus on investing year-in and year-out on mitigation measures that will reduce losses from future disaster events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Establishes nearly 50 new authorities and requirements across FEMA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sz="2200" dirty="0">
                <a:latin typeface="+mj-lt"/>
              </a:rPr>
              <a:t>Designed to address the rising</a:t>
            </a:r>
            <a:r>
              <a:rPr lang="en-US" sz="2200" dirty="0">
                <a:latin typeface="+mj-lt"/>
              </a:rPr>
              <a:t> </a:t>
            </a:r>
            <a:r>
              <a:rPr sz="2200" dirty="0">
                <a:latin typeface="+mj-lt"/>
              </a:rPr>
              <a:t>costs of disasters and reform</a:t>
            </a:r>
            <a:r>
              <a:rPr lang="en-US" sz="2200" dirty="0">
                <a:latin typeface="+mj-lt"/>
              </a:rPr>
              <a:t> F</a:t>
            </a:r>
            <a:r>
              <a:rPr sz="2200" dirty="0">
                <a:latin typeface="+mj-lt"/>
              </a:rPr>
              <a:t>ederal disaster programs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3108" y="6483904"/>
            <a:ext cx="1066292" cy="3084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lvl="0" algn="ctr"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fld id="{81D60167-4931-47E6-BA6A-407CBD079E47}" type="slidenum">
              <a:rPr dirty="0"/>
              <a:pPr/>
              <a:t>6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38A83-6763-4C1A-ADFA-55090271543D}"/>
              </a:ext>
            </a:extLst>
          </p:cNvPr>
          <p:cNvSpPr txBox="1"/>
          <p:nvPr/>
        </p:nvSpPr>
        <p:spPr>
          <a:xfrm>
            <a:off x="0" y="3758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 Reform Act (DRRA)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" y="2339196"/>
            <a:ext cx="4495798" cy="3980378"/>
          </a:xfrm>
          <a:prstGeom prst="rect">
            <a:avLst/>
          </a:prstGeom>
          <a:solidFill>
            <a:srgbClr val="E2E2E2"/>
          </a:solidFill>
          <a:ln>
            <a:noFill/>
          </a:ln>
          <a:extLst/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0"/>
            <a:ext cx="7696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0"/>
            <a:ext cx="12191996" cy="1256601"/>
          </a:xfrm>
          <a:prstGeom prst="rect">
            <a:avLst/>
          </a:prstGeom>
          <a:solidFill>
            <a:srgbClr val="0052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5AAE2-6C13-4C16-A9F6-1C6D4EFC8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296" y="6454777"/>
            <a:ext cx="2235200" cy="365125"/>
          </a:xfrm>
        </p:spPr>
        <p:txBody>
          <a:bodyPr/>
          <a:lstStyle/>
          <a:p>
            <a:fld id="{613584A7-721E-2A42-9E4A-B7AD9219AF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3CF6A-3B23-4608-B19E-B57AE91F0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818" y="2352196"/>
            <a:ext cx="4247782" cy="398037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200" b="1" u="sng" dirty="0">
                <a:latin typeface="+mn-lt"/>
              </a:rPr>
              <a:t>BRIC Guiding Principles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Support communities through capability &amp; capacity building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Encourage and enable innovation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Promote partnerships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Enable large projects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Maintain flexibility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+mn-lt"/>
              </a:rPr>
              <a:t>Provide consistency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CC5EA3E-7577-461A-93A6-401E6CCADF19}"/>
              </a:ext>
            </a:extLst>
          </p:cNvPr>
          <p:cNvSpPr txBox="1">
            <a:spLocks/>
          </p:cNvSpPr>
          <p:nvPr/>
        </p:nvSpPr>
        <p:spPr bwMode="auto">
          <a:xfrm>
            <a:off x="41659" y="1223362"/>
            <a:ext cx="12150338" cy="11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None/>
              <a:defRPr sz="2800" kern="1200" baseline="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ECOM Sans" panose="020B0504020202020204" pitchFamily="34" charset="0"/>
              <a:buNone/>
              <a:defRPr sz="28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None/>
              <a:defRPr sz="2800" kern="1200">
                <a:solidFill>
                  <a:schemeClr val="accent6"/>
                </a:solid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3pPr>
            <a:lvl4pPr marL="16049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5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FEMA’s goal is to reduce costs and loss of human life from natural hazards by building a national culture of preparedness, encouraging investments to protect our communities and infrastructure, and building mitigation capabilities to foster resilience.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E3840-6E6B-495E-BD3A-63E4139E121C}"/>
              </a:ext>
            </a:extLst>
          </p:cNvPr>
          <p:cNvSpPr txBox="1"/>
          <p:nvPr/>
        </p:nvSpPr>
        <p:spPr>
          <a:xfrm>
            <a:off x="0" y="0"/>
            <a:ext cx="1215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DRRA Section 1234: Building Resilient Infrastructure and Communities (BRIC)</a:t>
            </a:r>
          </a:p>
        </p:txBody>
      </p:sp>
      <p:pic>
        <p:nvPicPr>
          <p:cNvPr id="20" name="Graphic 19" descr="Handshake">
            <a:extLst>
              <a:ext uri="{FF2B5EF4-FFF2-40B4-BE49-F238E27FC236}">
                <a16:creationId xmlns:a16="http://schemas.microsoft.com/office/drawing/2014/main" id="{BFD0AA82-7428-4453-B30F-98F6AC41C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99" y="4280615"/>
            <a:ext cx="543661" cy="543661"/>
          </a:xfrm>
          <a:prstGeom prst="rect">
            <a:avLst/>
          </a:prstGeom>
        </p:spPr>
      </p:pic>
      <p:pic>
        <p:nvPicPr>
          <p:cNvPr id="23" name="Graphic 22" descr="Circles with arrows">
            <a:extLst>
              <a:ext uri="{FF2B5EF4-FFF2-40B4-BE49-F238E27FC236}">
                <a16:creationId xmlns:a16="http://schemas.microsoft.com/office/drawing/2014/main" id="{178F4A5C-B1FB-4062-9072-4926C7910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29" y="5749813"/>
            <a:ext cx="569761" cy="569761"/>
          </a:xfrm>
          <a:prstGeom prst="rect">
            <a:avLst/>
          </a:prstGeom>
        </p:spPr>
      </p:pic>
      <p:pic>
        <p:nvPicPr>
          <p:cNvPr id="24" name="Graphic 23" descr="Boardroom">
            <a:extLst>
              <a:ext uri="{FF2B5EF4-FFF2-40B4-BE49-F238E27FC236}">
                <a16:creationId xmlns:a16="http://schemas.microsoft.com/office/drawing/2014/main" id="{4C4729EB-4CD5-4260-BCB2-7CD06746C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07" y="2856630"/>
            <a:ext cx="575583" cy="575583"/>
          </a:xfrm>
          <a:prstGeom prst="rect">
            <a:avLst/>
          </a:prstGeom>
        </p:spPr>
      </p:pic>
      <p:pic>
        <p:nvPicPr>
          <p:cNvPr id="26" name="Graphic 25" descr="Playbook">
            <a:extLst>
              <a:ext uri="{FF2B5EF4-FFF2-40B4-BE49-F238E27FC236}">
                <a16:creationId xmlns:a16="http://schemas.microsoft.com/office/drawing/2014/main" id="{1EF1A84E-194C-4164-9626-27685121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90" y="5230456"/>
            <a:ext cx="543661" cy="543661"/>
          </a:xfrm>
          <a:prstGeom prst="rect">
            <a:avLst/>
          </a:prstGeom>
        </p:spPr>
      </p:pic>
      <p:pic>
        <p:nvPicPr>
          <p:cNvPr id="30" name="Graphic 29" descr="Crane">
            <a:extLst>
              <a:ext uri="{FF2B5EF4-FFF2-40B4-BE49-F238E27FC236}">
                <a16:creationId xmlns:a16="http://schemas.microsoft.com/office/drawing/2014/main" id="{0263CA52-8694-4F1E-99A2-237AB27B80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261" y="4733169"/>
            <a:ext cx="456674" cy="456674"/>
          </a:xfrm>
          <a:prstGeom prst="rect">
            <a:avLst/>
          </a:prstGeom>
        </p:spPr>
      </p:pic>
      <p:pic>
        <p:nvPicPr>
          <p:cNvPr id="40" name="Graphic 39" descr="Lightbulb and gear">
            <a:extLst>
              <a:ext uri="{FF2B5EF4-FFF2-40B4-BE49-F238E27FC236}">
                <a16:creationId xmlns:a16="http://schemas.microsoft.com/office/drawing/2014/main" id="{E54DEE88-30CE-4CB4-8F73-C7E6C6AE10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99" y="3574201"/>
            <a:ext cx="557400" cy="5574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FB2AF7F-2C2B-48BE-BF0A-3BBE3FABC354}"/>
              </a:ext>
            </a:extLst>
          </p:cNvPr>
          <p:cNvGrpSpPr/>
          <p:nvPr/>
        </p:nvGrpSpPr>
        <p:grpSpPr>
          <a:xfrm>
            <a:off x="4443601" y="2339195"/>
            <a:ext cx="7761957" cy="4568923"/>
            <a:chOff x="581965" y="946679"/>
            <a:chExt cx="8267067" cy="58950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68D871-E183-46F8-84D2-B47E374B741D}"/>
                </a:ext>
              </a:extLst>
            </p:cNvPr>
            <p:cNvSpPr txBox="1"/>
            <p:nvPr/>
          </p:nvSpPr>
          <p:spPr>
            <a:xfrm>
              <a:off x="637561" y="946679"/>
              <a:ext cx="8211470" cy="75450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Since 2009, FEMA has received approximately $1 billion in Pre-Disaster Mitigation grant appropriations, of which 48% has been in the last 2 years.</a:t>
              </a:r>
            </a:p>
          </p:txBody>
        </p:sp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80B28F36-E66A-4A2F-9E81-EF83A195B4D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81965" y="1685397"/>
            <a:ext cx="7814783" cy="35791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FD7670-CA50-455F-9925-A07393F32087}"/>
                </a:ext>
              </a:extLst>
            </p:cNvPr>
            <p:cNvSpPr txBox="1"/>
            <p:nvPr/>
          </p:nvSpPr>
          <p:spPr>
            <a:xfrm>
              <a:off x="662791" y="5016877"/>
              <a:ext cx="53742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Average amount from 2009-2016: </a:t>
              </a:r>
            </a:p>
            <a:p>
              <a:pPr algn="ctr"/>
              <a:r>
                <a:rPr lang="en-US" sz="1600" dirty="0"/>
                <a:t>$56M/year.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BBE21F-1587-472A-BD80-C76829FEA2EE}"/>
                </a:ext>
              </a:extLst>
            </p:cNvPr>
            <p:cNvSpPr txBox="1"/>
            <p:nvPr/>
          </p:nvSpPr>
          <p:spPr>
            <a:xfrm>
              <a:off x="5909187" y="5016877"/>
              <a:ext cx="2939845" cy="708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Avg. from 2017-2019: </a:t>
              </a:r>
            </a:p>
            <a:p>
              <a:pPr algn="ctr"/>
              <a:r>
                <a:rPr lang="en-US" sz="1600" dirty="0"/>
                <a:t>$200M/year.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14D9D-B881-4A1B-8381-4599FE9517CC}"/>
                </a:ext>
              </a:extLst>
            </p:cNvPr>
            <p:cNvSpPr txBox="1"/>
            <p:nvPr/>
          </p:nvSpPr>
          <p:spPr>
            <a:xfrm>
              <a:off x="635812" y="5769521"/>
              <a:ext cx="8213220" cy="10721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Funds will vary based on disasters.  FIMA estimates that annual funds will average $300M-$500M per year, with significantly greater amounts following years with catastrophic disasters.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3955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1778000"/>
            <a:ext cx="4495799" cy="4495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-1"/>
            <a:ext cx="4495799" cy="1788459"/>
          </a:xfrm>
          <a:prstGeom prst="rect">
            <a:avLst/>
          </a:prstGeom>
          <a:solidFill>
            <a:srgbClr val="0052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5AAE2-6C13-4C16-A9F6-1C6D4EFC8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584A7-721E-2A42-9E4A-B7AD9219AF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496E2-7668-4A00-93CC-AEDEA92C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2"/>
            <a:ext cx="4495799" cy="17884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Infrastructure and Lifeline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3CF6A-3B23-4608-B19E-B57AE91F0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900" y="1908200"/>
            <a:ext cx="4298900" cy="445994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Project types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Period of Performance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Advance Assistance opportunities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Private sector ownership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New technical considerations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Role of planning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Technical assistance needs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Funding amounts and caps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Nature-based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96C0E-CCBA-4C2F-8C5B-40D6154B7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7"/>
          <a:stretch/>
        </p:blipFill>
        <p:spPr>
          <a:xfrm>
            <a:off x="4495798" y="1"/>
            <a:ext cx="769620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50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 descr="8 Drainage Areas; 7 Landscape Types; 1.75M Gallons of Stormwater Storage. $10M Fed Share + $47M Match.">
            <a:extLst>
              <a:ext uri="{FF2B5EF4-FFF2-40B4-BE49-F238E27FC236}">
                <a16:creationId xmlns:a16="http://schemas.microsoft.com/office/drawing/2014/main" id="{5AB905DD-D769-4D66-A6B2-147DC4A68F8F}"/>
              </a:ext>
            </a:extLst>
          </p:cNvPr>
          <p:cNvSpPr/>
          <p:nvPr/>
        </p:nvSpPr>
        <p:spPr>
          <a:xfrm>
            <a:off x="8379500" y="1447800"/>
            <a:ext cx="3624209" cy="4591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 descr="6-acre underground resiliency park offers outdoor public recreation amenities such as a natural oasis, athletic fields, play areas, fitness stations, and event space:&#10;Lowered basketball court provides green stormwater storage; Rain gardens for capture and filtration.&#10;Provides significant mitigation of fluvial and flash flooding for multi-story residential, commercial, and industrial properties.&#10;Reduces economic, environmental, and social impacts.">
            <a:extLst>
              <a:ext uri="{FF2B5EF4-FFF2-40B4-BE49-F238E27FC236}">
                <a16:creationId xmlns:a16="http://schemas.microsoft.com/office/drawing/2014/main" id="{65A1ECCE-A87F-4FCF-8F9D-A02A943C4225}"/>
              </a:ext>
            </a:extLst>
          </p:cNvPr>
          <p:cNvSpPr/>
          <p:nvPr/>
        </p:nvSpPr>
        <p:spPr>
          <a:xfrm>
            <a:off x="188291" y="1447800"/>
            <a:ext cx="5372877" cy="4591875"/>
          </a:xfrm>
          <a:prstGeom prst="roundRect">
            <a:avLst>
              <a:gd name="adj" fmla="val 618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defRPr/>
            </a:pPr>
            <a:r>
              <a:rPr lang="en-US" sz="2000" b="1" dirty="0">
                <a:solidFill>
                  <a:srgbClr val="286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6-acre underground resiliency park</a:t>
            </a:r>
            <a:r>
              <a:rPr lang="en-US" sz="2000" dirty="0">
                <a:solidFill>
                  <a:srgbClr val="369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NJ offers outdoor public recreation amenities such as a natural oasis, athletic fields, play areas, fitness stations, and event space:</a:t>
            </a:r>
          </a:p>
          <a:p>
            <a:pPr lvl="1" indent="-233363">
              <a:spcBef>
                <a:spcPts val="400"/>
              </a:spcBef>
              <a:buFont typeface="Franklin Gothic Medium Cond" panose="020B0606030402020204" pitchFamily="34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Lowered basketball court provides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stormwater storage</a:t>
            </a:r>
          </a:p>
          <a:p>
            <a:pPr lvl="1" indent="-233363">
              <a:spcBef>
                <a:spcPts val="400"/>
              </a:spcBef>
              <a:buFont typeface="Franklin Gothic Medium Cond" panose="020B0606030402020204" pitchFamily="34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 gardens for capture and filtration</a:t>
            </a:r>
          </a:p>
          <a:p>
            <a:pPr marL="342900" lvl="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significant mitigation of fluvial and flash flooding for multi-story residential, commercial, and industrial properties</a:t>
            </a:r>
          </a:p>
          <a:p>
            <a:pPr marL="342900" lvl="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economic, environmental, and social impacts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45C00-F229-4F3C-B694-6AD00CD1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1602" y="1761182"/>
            <a:ext cx="1627864" cy="647550"/>
            <a:chOff x="10118872" y="2011530"/>
            <a:chExt cx="1627864" cy="6475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FBEFDD-5095-4A04-BEE3-5504B87BA1F7}"/>
                </a:ext>
              </a:extLst>
            </p:cNvPr>
            <p:cNvSpPr txBox="1"/>
            <p:nvPr/>
          </p:nvSpPr>
          <p:spPr>
            <a:xfrm>
              <a:off x="10517027" y="2011530"/>
              <a:ext cx="1229709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Drainage areas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672A02-4A91-440F-9C7E-EFE82B482285}"/>
                </a:ext>
              </a:extLst>
            </p:cNvPr>
            <p:cNvSpPr txBox="1"/>
            <p:nvPr/>
          </p:nvSpPr>
          <p:spPr>
            <a:xfrm>
              <a:off x="10118872" y="2011530"/>
              <a:ext cx="321572" cy="64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C9B44C-C9A2-4BA6-AF7D-34CB07BB1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1602" y="2649926"/>
            <a:ext cx="1806998" cy="647550"/>
            <a:chOff x="10118872" y="2754284"/>
            <a:chExt cx="1806998" cy="6475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EA6E81-B739-4244-ACF4-5E4721BB31C1}"/>
                </a:ext>
              </a:extLst>
            </p:cNvPr>
            <p:cNvSpPr txBox="1"/>
            <p:nvPr/>
          </p:nvSpPr>
          <p:spPr>
            <a:xfrm>
              <a:off x="10517027" y="2754284"/>
              <a:ext cx="1408843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Landscape types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27AFBE-EB5F-479D-9034-14C7BE9E06A7}"/>
                </a:ext>
              </a:extLst>
            </p:cNvPr>
            <p:cNvSpPr txBox="1"/>
            <p:nvPr/>
          </p:nvSpPr>
          <p:spPr>
            <a:xfrm>
              <a:off x="10118872" y="2754284"/>
              <a:ext cx="321572" cy="64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7BAEB3-ED19-4CC0-BFEF-96E433C0F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1601" y="3585152"/>
            <a:ext cx="1769756" cy="1185703"/>
            <a:chOff x="9812644" y="3658186"/>
            <a:chExt cx="1769756" cy="11857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FC66B-DC43-4CC4-A46A-E5480AD1EFF6}"/>
                </a:ext>
              </a:extLst>
            </p:cNvPr>
            <p:cNvSpPr txBox="1"/>
            <p:nvPr/>
          </p:nvSpPr>
          <p:spPr>
            <a:xfrm>
              <a:off x="9867126" y="4160625"/>
              <a:ext cx="160795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Gallons </a:t>
              </a:r>
              <a:b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stormwater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storage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087790-2944-4C55-AAB2-A3CACC768520}"/>
                </a:ext>
              </a:extLst>
            </p:cNvPr>
            <p:cNvSpPr txBox="1"/>
            <p:nvPr/>
          </p:nvSpPr>
          <p:spPr>
            <a:xfrm>
              <a:off x="9812644" y="3658186"/>
              <a:ext cx="1769756" cy="64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1.75</a:t>
              </a:r>
              <a:r>
                <a:rPr lang="en-US" sz="4000" baseline="300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 descr="Artistic rendering of outdoor event space.">
            <a:extLst>
              <a:ext uri="{FF2B5EF4-FFF2-40B4-BE49-F238E27FC236}">
                <a16:creationId xmlns:a16="http://schemas.microsoft.com/office/drawing/2014/main" id="{1E119AD0-4913-4B3B-AA48-1D128180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27" y="1439961"/>
            <a:ext cx="2332969" cy="152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erial view of buildings.">
            <a:extLst>
              <a:ext uri="{FF2B5EF4-FFF2-40B4-BE49-F238E27FC236}">
                <a16:creationId xmlns:a16="http://schemas.microsoft.com/office/drawing/2014/main" id="{A679CAD0-3D4A-44BC-8393-59D4EC773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26" y="4666974"/>
            <a:ext cx="2332969" cy="1372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202C138-C391-437A-8A38-76A42D9F6665}"/>
              </a:ext>
            </a:extLst>
          </p:cNvPr>
          <p:cNvSpPr txBox="1"/>
          <p:nvPr/>
        </p:nvSpPr>
        <p:spPr>
          <a:xfrm>
            <a:off x="10228545" y="5283620"/>
            <a:ext cx="36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D475C9-2401-4363-BB3F-97FED777124C}"/>
              </a:ext>
            </a:extLst>
          </p:cNvPr>
          <p:cNvSpPr txBox="1"/>
          <p:nvPr/>
        </p:nvSpPr>
        <p:spPr>
          <a:xfrm>
            <a:off x="8738916" y="4955167"/>
            <a:ext cx="131948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0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kumimoji="0" lang="en-US" sz="44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E728EA-DA86-4CB7-B193-7BE63B801D44}"/>
              </a:ext>
            </a:extLst>
          </p:cNvPr>
          <p:cNvSpPr txBox="1"/>
          <p:nvPr/>
        </p:nvSpPr>
        <p:spPr>
          <a:xfrm>
            <a:off x="8738916" y="5461980"/>
            <a:ext cx="1319484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40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Rendering of outside park space and event area.">
            <a:extLst>
              <a:ext uri="{FF2B5EF4-FFF2-40B4-BE49-F238E27FC236}">
                <a16:creationId xmlns:a16="http://schemas.microsoft.com/office/drawing/2014/main" id="{373B5191-F362-4992-B5E1-A9C5545BB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726" y="3046925"/>
            <a:ext cx="2332969" cy="1566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83CF9F-738C-4943-BBA9-6F558A4DE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969" y="2551023"/>
            <a:ext cx="810351" cy="8047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7DC879-DB67-4F60-A726-1B45F8924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969" y="1600200"/>
            <a:ext cx="810351" cy="810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4C77C0-BCBA-48E9-86BE-EA327607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969" y="3496371"/>
            <a:ext cx="810351" cy="81018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1B43B82-5628-4F51-B214-4D82513FA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610600" y="4844721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EE3D4-49F3-444D-99DC-6F5DD2098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584A7-721E-2A42-9E4A-B7AD9219AFF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A244D0-9AB0-4C7B-B5E6-2C6BD5A789F4}"/>
              </a:ext>
            </a:extLst>
          </p:cNvPr>
          <p:cNvSpPr txBox="1"/>
          <p:nvPr/>
        </p:nvSpPr>
        <p:spPr>
          <a:xfrm>
            <a:off x="10058400" y="5621750"/>
            <a:ext cx="914400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5CCD37-0889-4CDE-8275-345345CF86FF}"/>
              </a:ext>
            </a:extLst>
          </p:cNvPr>
          <p:cNvSpPr txBox="1"/>
          <p:nvPr/>
        </p:nvSpPr>
        <p:spPr>
          <a:xfrm>
            <a:off x="10058400" y="5114674"/>
            <a:ext cx="142106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 SHARE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463F7C-46DF-4D28-8DE3-02F64B22AC84}"/>
              </a:ext>
            </a:extLst>
          </p:cNvPr>
          <p:cNvSpPr txBox="1"/>
          <p:nvPr/>
        </p:nvSpPr>
        <p:spPr>
          <a:xfrm>
            <a:off x="0" y="3758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Infrastructure: Example</a:t>
            </a:r>
          </a:p>
        </p:txBody>
      </p:sp>
    </p:spTree>
    <p:extLst>
      <p:ext uri="{BB962C8B-B14F-4D97-AF65-F5344CB8AC3E}">
        <p14:creationId xmlns:p14="http://schemas.microsoft.com/office/powerpoint/2010/main" val="281025952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EMA 361 Powerpoint Template">
  <a:themeElements>
    <a:clrScheme name="FEMA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multi-hazard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82DAB821BD44CBFA6BEEFBD7AC0E9" ma:contentTypeVersion="10" ma:contentTypeDescription="Create a new document." ma:contentTypeScope="" ma:versionID="85fa39a7216b3a96b2943fd57112e269">
  <xsd:schema xmlns:xsd="http://www.w3.org/2001/XMLSchema" xmlns:xs="http://www.w3.org/2001/XMLSchema" xmlns:p="http://schemas.microsoft.com/office/2006/metadata/properties" xmlns:ns3="7b33071b-f5d3-4b99-9165-fa18102b1eb6" targetNamespace="http://schemas.microsoft.com/office/2006/metadata/properties" ma:root="true" ma:fieldsID="2be3e67c050b8f7ba7769552ec3ae89e" ns3:_="">
    <xsd:import namespace="7b33071b-f5d3-4b99-9165-fa18102b1e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3071b-f5d3-4b99-9165-fa18102b1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D915E-215E-423B-A6B6-8F4832213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3071b-f5d3-4b99-9165-fa18102b1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744FE-F046-4982-B69F-9E9057C2EA9C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7b33071b-f5d3-4b99-9165-fa18102b1eb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7CB40EE-D74A-46D8-9376-B8F0A4446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Deck_Template_PA_v2</Template>
  <TotalTime>43273</TotalTime>
  <Words>495</Words>
  <Application>Microsoft Office PowerPoint</Application>
  <PresentationFormat>Widescreen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AECOM Sans</vt:lpstr>
      <vt:lpstr>Arial</vt:lpstr>
      <vt:lpstr>Calibri</vt:lpstr>
      <vt:lpstr>Franklin Gothic Book</vt:lpstr>
      <vt:lpstr>Franklin Gothic Demi Cond</vt:lpstr>
      <vt:lpstr>Franklin Gothic Heavy</vt:lpstr>
      <vt:lpstr>Franklin Gothic Medium Cond</vt:lpstr>
      <vt:lpstr>Wingdings</vt:lpstr>
      <vt:lpstr>FEMA 361 Powerpoint Template</vt:lpstr>
      <vt:lpstr> Moving Mitigation Forward:  The Building Resilient Infrastructure and Communities (BRIC) Program  </vt:lpstr>
      <vt:lpstr>FEMA Hazard Mitigation Assistance (HMA)</vt:lpstr>
      <vt:lpstr>Historic Funding</vt:lpstr>
      <vt:lpstr>Historic Funding for Major Project Categories</vt:lpstr>
      <vt:lpstr>History of Major Mitigation Projects</vt:lpstr>
      <vt:lpstr>PowerPoint Presentation</vt:lpstr>
      <vt:lpstr>PowerPoint Presentation</vt:lpstr>
      <vt:lpstr>Infrastructure and Lifeline Considerations</vt:lpstr>
      <vt:lpstr>PowerPoint Presentation</vt:lpstr>
      <vt:lpstr>PowerPoint Presentation</vt:lpstr>
    </vt:vector>
  </TitlesOfParts>
  <Company>DHS/FEMA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FEMAStat_Disaster_Costs_Final_Brief</dc:title>
  <dc:creator>OPPA</dc:creator>
  <cp:lastModifiedBy>Saifee, Shabbar</cp:lastModifiedBy>
  <cp:revision>1543</cp:revision>
  <cp:lastPrinted>2019-04-16T19:34:54Z</cp:lastPrinted>
  <dcterms:created xsi:type="dcterms:W3CDTF">2017-04-28T13:41:40Z</dcterms:created>
  <dcterms:modified xsi:type="dcterms:W3CDTF">2019-10-09T16:48:00Z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0x010100EB782DAB821BD44CBFA6BEEFBD7AC0E9</vt:lpwstr>
  </property>
  <property fmtid="{D5CDD505-2E9C-101B-9397-08002B2CF9AE}" pid="3" name="Owning Organization">
    <vt:lpwstr>1;#Office of Policy and Program Analysis|6174889c-b555-492b-ac1d-d02e20ee13b2</vt:lpwstr>
  </property>
  <property fmtid="{D5CDD505-2E9C-101B-9397-08002B2CF9AE}" pid="4" name="Subject Location">
    <vt:lpwstr/>
  </property>
  <property fmtid="{D5CDD505-2E9C-101B-9397-08002B2CF9AE}" pid="5" name="Originating Location">
    <vt:lpwstr>5;#HQ|dd680fc7-8d8d-44d9-97e2-baef9bd438a8</vt:lpwstr>
  </property>
</Properties>
</file>