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0"/>
  </p:notesMasterIdLst>
  <p:sldIdLst>
    <p:sldId id="256" r:id="rId2"/>
    <p:sldId id="309" r:id="rId3"/>
    <p:sldId id="258" r:id="rId4"/>
    <p:sldId id="283" r:id="rId5"/>
    <p:sldId id="277" r:id="rId6"/>
    <p:sldId id="282" r:id="rId7"/>
    <p:sldId id="261" r:id="rId8"/>
    <p:sldId id="262" r:id="rId9"/>
    <p:sldId id="264" r:id="rId10"/>
    <p:sldId id="285" r:id="rId11"/>
    <p:sldId id="284" r:id="rId12"/>
    <p:sldId id="310" r:id="rId13"/>
    <p:sldId id="296" r:id="rId14"/>
    <p:sldId id="266" r:id="rId15"/>
    <p:sldId id="289" r:id="rId16"/>
    <p:sldId id="298" r:id="rId17"/>
    <p:sldId id="299" r:id="rId18"/>
    <p:sldId id="300" r:id="rId19"/>
    <p:sldId id="314" r:id="rId20"/>
    <p:sldId id="302" r:id="rId21"/>
    <p:sldId id="303" r:id="rId22"/>
    <p:sldId id="304" r:id="rId23"/>
    <p:sldId id="305" r:id="rId24"/>
    <p:sldId id="306" r:id="rId25"/>
    <p:sldId id="311" r:id="rId26"/>
    <p:sldId id="312" r:id="rId27"/>
    <p:sldId id="313"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varScale="1">
        <p:scale>
          <a:sx n="72" d="100"/>
          <a:sy n="72" d="100"/>
        </p:scale>
        <p:origin x="5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791D5-934C-4DA0-AE92-2346A3DC56BB}" type="datetimeFigureOut">
              <a:rPr lang="en-US" smtClean="0"/>
              <a:t>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07880-642F-4BC5-BFA9-9216757CB62D}" type="slidenum">
              <a:rPr lang="en-US" smtClean="0"/>
              <a:t>‹#›</a:t>
            </a:fld>
            <a:endParaRPr lang="en-US"/>
          </a:p>
        </p:txBody>
      </p:sp>
    </p:spTree>
    <p:extLst>
      <p:ext uri="{BB962C8B-B14F-4D97-AF65-F5344CB8AC3E}">
        <p14:creationId xmlns:p14="http://schemas.microsoft.com/office/powerpoint/2010/main" val="41133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866D8DA-D67C-473E-94CE-1EF07D4D2B14}" type="datetimeFigureOut">
              <a:rPr lang="en-US" smtClean="0"/>
              <a:t>2/6/2019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6C3B580-4B1B-4CAA-8402-C0BFD9069C2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6D8DA-D67C-473E-94CE-1EF07D4D2B14}"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6D8DA-D67C-473E-94CE-1EF07D4D2B14}"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66D8DA-D67C-473E-94CE-1EF07D4D2B14}"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66D8DA-D67C-473E-94CE-1EF07D4D2B14}"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5866D8DA-D67C-473E-94CE-1EF07D4D2B14}"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3B580-4B1B-4CAA-8402-C0BFD9069C2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66D8DA-D67C-473E-94CE-1EF07D4D2B14}"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66D8DA-D67C-473E-94CE-1EF07D4D2B14}"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6D8DA-D67C-473E-94CE-1EF07D4D2B14}"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866D8DA-D67C-473E-94CE-1EF07D4D2B14}" type="datetimeFigureOut">
              <a:rPr lang="en-US" smtClean="0"/>
              <a:t>2/6/2019</a:t>
            </a:fld>
            <a:endParaRPr lang="en-US"/>
          </a:p>
        </p:txBody>
      </p:sp>
      <p:sp>
        <p:nvSpPr>
          <p:cNvPr id="7" name="Slide Number Placeholder 6"/>
          <p:cNvSpPr>
            <a:spLocks noGrp="1"/>
          </p:cNvSpPr>
          <p:nvPr>
            <p:ph type="sldNum" sz="quarter" idx="12"/>
          </p:nvPr>
        </p:nvSpPr>
        <p:spPr/>
        <p:txBody>
          <a:bodyPr/>
          <a:lstStyle/>
          <a:p>
            <a:fld id="{96C3B580-4B1B-4CAA-8402-C0BFD9069C2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66D8DA-D67C-473E-94CE-1EF07D4D2B14}" type="datetimeFigureOut">
              <a:rPr lang="en-US" smtClean="0"/>
              <a:t>2/6/2019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6C3B580-4B1B-4CAA-8402-C0BFD9069C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866D8DA-D67C-473E-94CE-1EF07D4D2B14}" type="datetimeFigureOut">
              <a:rPr lang="en-US" smtClean="0"/>
              <a:t>2/6/2019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6C3B580-4B1B-4CAA-8402-C0BFD9069C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png"/><Relationship Id="rId3" Type="http://schemas.openxmlformats.org/officeDocument/2006/relationships/image" Target="../media/image35.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23.jpe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Supercritical_carbon_dioxide" TargetMode="External"/><Relationship Id="rId3" Type="http://schemas.openxmlformats.org/officeDocument/2006/relationships/hyperlink" Target="https://www.eurima.org/about-mineral-wool/health-safety.html" TargetMode="External"/><Relationship Id="rId7" Type="http://schemas.openxmlformats.org/officeDocument/2006/relationships/hyperlink" Target="https://www.linkedin.com/pulse/polylactic-acid-pla-market-its-way-prolific-growth-shweta-w/" TargetMode="External"/><Relationship Id="rId2" Type="http://schemas.openxmlformats.org/officeDocument/2006/relationships/hyperlink" Target="https://www.technavio.com/pressrelease/global-cold-insulation-materials-market-expected-surpass-us-5-billion-2019-revenue" TargetMode="External"/><Relationship Id="rId1" Type="http://schemas.openxmlformats.org/officeDocument/2006/relationships/slideLayout" Target="../slideLayouts/slideLayout4.xml"/><Relationship Id="rId6" Type="http://schemas.openxmlformats.org/officeDocument/2006/relationships/hyperlink" Target="http://www.intcorecycling.com/How-to-recycle-xps.html" TargetMode="External"/><Relationship Id="rId5" Type="http://schemas.openxmlformats.org/officeDocument/2006/relationships/hyperlink" Target="http://www.daviddarling.info/encyclopedia/F/AE_foam_board_insulation.html" TargetMode="External"/><Relationship Id="rId10" Type="http://schemas.openxmlformats.org/officeDocument/2006/relationships/image" Target="../media/image6.png"/><Relationship Id="rId4" Type="http://schemas.openxmlformats.org/officeDocument/2006/relationships/hyperlink" Target="https://www.123rf.com/photo_19405245_the-landfill-of-industrial-waste-glass-fiber.html" TargetMode="External"/><Relationship Id="rId9" Type="http://schemas.openxmlformats.org/officeDocument/2006/relationships/hyperlink" Target="https://doi.org/10.1177/0021955X1143117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4.xml"/><Relationship Id="rId9"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1486" y="1997574"/>
            <a:ext cx="3313355" cy="1676400"/>
          </a:xfrm>
        </p:spPr>
        <p:txBody>
          <a:bodyPr>
            <a:normAutofit/>
          </a:bodyPr>
          <a:lstStyle/>
          <a:p>
            <a:pPr algn="ctr"/>
            <a:r>
              <a:rPr lang="en-US" sz="2000" b="1" dirty="0"/>
              <a:t>Effect of Processing Techniques on the Insulation Properties of Amorphous PLA Foams</a:t>
            </a:r>
          </a:p>
        </p:txBody>
      </p:sp>
      <p:sp>
        <p:nvSpPr>
          <p:cNvPr id="3" name="Subtitle 2"/>
          <p:cNvSpPr>
            <a:spLocks noGrp="1"/>
          </p:cNvSpPr>
          <p:nvPr>
            <p:ph type="subTitle" idx="1"/>
          </p:nvPr>
        </p:nvSpPr>
        <p:spPr>
          <a:xfrm>
            <a:off x="4815038" y="3800377"/>
            <a:ext cx="3309803" cy="1260629"/>
          </a:xfrm>
        </p:spPr>
        <p:txBody>
          <a:bodyPr/>
          <a:lstStyle/>
          <a:p>
            <a:pPr algn="ctr"/>
            <a:r>
              <a:rPr lang="en-US" b="1" dirty="0"/>
              <a:t>Kayode E Oluwabunmi, Mariela Alvarez and Nandika D’Souza</a:t>
            </a: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486" y="152400"/>
            <a:ext cx="3176587"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11486" y="1524000"/>
            <a:ext cx="3176587" cy="584775"/>
          </a:xfrm>
          <a:prstGeom prst="rect">
            <a:avLst/>
          </a:prstGeom>
          <a:noFill/>
        </p:spPr>
        <p:txBody>
          <a:bodyPr wrap="square" rtlCol="0">
            <a:spAutoFit/>
          </a:bodyPr>
          <a:lstStyle/>
          <a:p>
            <a:r>
              <a:rPr lang="en-US" sz="1600" dirty="0">
                <a:solidFill>
                  <a:schemeClr val="bg1"/>
                </a:solidFill>
              </a:rPr>
              <a:t>Department of Mechanical and Energy Engineering</a:t>
            </a:r>
          </a:p>
        </p:txBody>
      </p:sp>
      <p:pic>
        <p:nvPicPr>
          <p:cNvPr id="7" name="Picture 6">
            <a:extLst>
              <a:ext uri="{FF2B5EF4-FFF2-40B4-BE49-F238E27FC236}">
                <a16:creationId xmlns:a16="http://schemas.microsoft.com/office/drawing/2014/main" id="{18CCC4B1-5D2C-4F4B-A841-1AD891CFCF29}"/>
              </a:ext>
            </a:extLst>
          </p:cNvPr>
          <p:cNvPicPr>
            <a:picLocks noChangeAspect="1"/>
          </p:cNvPicPr>
          <p:nvPr/>
        </p:nvPicPr>
        <p:blipFill>
          <a:blip r:embed="rId3"/>
          <a:stretch>
            <a:fillRect/>
          </a:stretch>
        </p:blipFill>
        <p:spPr>
          <a:xfrm>
            <a:off x="4733400" y="5051067"/>
            <a:ext cx="3391441" cy="922641"/>
          </a:xfrm>
          <a:prstGeom prst="rect">
            <a:avLst/>
          </a:prstGeom>
        </p:spPr>
      </p:pic>
      <p:pic>
        <p:nvPicPr>
          <p:cNvPr id="5" name="Picture 4">
            <a:extLst>
              <a:ext uri="{FF2B5EF4-FFF2-40B4-BE49-F238E27FC236}">
                <a16:creationId xmlns:a16="http://schemas.microsoft.com/office/drawing/2014/main" id="{0406F119-6901-45E9-805C-1020F964FD11}"/>
              </a:ext>
            </a:extLst>
          </p:cNvPr>
          <p:cNvPicPr>
            <a:picLocks noChangeAspect="1"/>
          </p:cNvPicPr>
          <p:nvPr/>
        </p:nvPicPr>
        <p:blipFill>
          <a:blip r:embed="rId4"/>
          <a:stretch>
            <a:fillRect/>
          </a:stretch>
        </p:blipFill>
        <p:spPr>
          <a:xfrm>
            <a:off x="1546953" y="2835774"/>
            <a:ext cx="2743200" cy="2476500"/>
          </a:xfrm>
          <a:prstGeom prst="rect">
            <a:avLst/>
          </a:prstGeom>
        </p:spPr>
      </p:pic>
    </p:spTree>
    <p:extLst>
      <p:ext uri="{BB962C8B-B14F-4D97-AF65-F5344CB8AC3E}">
        <p14:creationId xmlns:p14="http://schemas.microsoft.com/office/powerpoint/2010/main" val="344923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833A-DA22-4964-B781-D9CE484F95E7}"/>
              </a:ext>
            </a:extLst>
          </p:cNvPr>
          <p:cNvSpPr>
            <a:spLocks noGrp="1"/>
          </p:cNvSpPr>
          <p:nvPr>
            <p:ph type="title"/>
          </p:nvPr>
        </p:nvSpPr>
        <p:spPr>
          <a:xfrm>
            <a:off x="506953" y="478621"/>
            <a:ext cx="7024744" cy="449838"/>
          </a:xfrm>
        </p:spPr>
        <p:txBody>
          <a:bodyPr>
            <a:noAutofit/>
          </a:bodyPr>
          <a:lstStyle/>
          <a:p>
            <a:r>
              <a:rPr lang="en-US" sz="3600" b="1" dirty="0"/>
              <a:t>Background</a:t>
            </a:r>
          </a:p>
        </p:txBody>
      </p:sp>
      <p:sp>
        <p:nvSpPr>
          <p:cNvPr id="3" name="Content Placeholder 2">
            <a:extLst>
              <a:ext uri="{FF2B5EF4-FFF2-40B4-BE49-F238E27FC236}">
                <a16:creationId xmlns:a16="http://schemas.microsoft.com/office/drawing/2014/main" id="{93947746-FFD6-4782-94E6-C6400A60CA85}"/>
              </a:ext>
            </a:extLst>
          </p:cNvPr>
          <p:cNvSpPr>
            <a:spLocks noGrp="1"/>
          </p:cNvSpPr>
          <p:nvPr>
            <p:ph sz="quarter" idx="13"/>
          </p:nvPr>
        </p:nvSpPr>
        <p:spPr>
          <a:xfrm>
            <a:off x="506953" y="928458"/>
            <a:ext cx="3852672" cy="5777141"/>
          </a:xfrm>
        </p:spPr>
        <p:txBody>
          <a:bodyPr>
            <a:normAutofit fontScale="77500" lnSpcReduction="20000"/>
          </a:bodyPr>
          <a:lstStyle/>
          <a:p>
            <a:pPr marL="365760" lvl="1" indent="0" algn="just">
              <a:lnSpc>
                <a:spcPct val="120000"/>
              </a:lnSpc>
              <a:buNone/>
            </a:pPr>
            <a:r>
              <a:rPr lang="en-US" sz="1800" dirty="0">
                <a:solidFill>
                  <a:schemeClr val="tx1"/>
                </a:solidFill>
                <a:latin typeface="Arial" panose="020B0604020202020204" pitchFamily="34" charset="0"/>
                <a:cs typeface="Arial" panose="020B0604020202020204" pitchFamily="34" charset="0"/>
              </a:rPr>
              <a:t>Generally, thermoplastic foams made through the physical foaming process experience complex stages of dissolution, bubble growth and coalescence . This significantly impacts their cellular architecture.</a:t>
            </a:r>
          </a:p>
          <a:p>
            <a:pPr marL="365760" lvl="1" indent="0" algn="just">
              <a:lnSpc>
                <a:spcPct val="120000"/>
              </a:lnSpc>
              <a:buNone/>
            </a:pPr>
            <a:endParaRPr lang="en-US" sz="1800" dirty="0">
              <a:solidFill>
                <a:schemeClr val="tx1"/>
              </a:solidFill>
              <a:latin typeface="Arial" panose="020B0604020202020204" pitchFamily="34" charset="0"/>
              <a:cs typeface="Arial" panose="020B0604020202020204" pitchFamily="34" charset="0"/>
            </a:endParaRPr>
          </a:p>
          <a:p>
            <a:pPr marL="365760" lvl="1" indent="0" algn="just">
              <a:lnSpc>
                <a:spcPct val="120000"/>
              </a:lnSpc>
              <a:buNone/>
            </a:pPr>
            <a:endParaRPr lang="en-US" sz="1800" dirty="0">
              <a:solidFill>
                <a:schemeClr val="tx1"/>
              </a:solidFill>
              <a:latin typeface="Arial" panose="020B0604020202020204" pitchFamily="34" charset="0"/>
              <a:cs typeface="Arial" panose="020B0604020202020204" pitchFamily="34" charset="0"/>
            </a:endParaRPr>
          </a:p>
          <a:p>
            <a:pPr marL="365760" lvl="1" indent="0" algn="just">
              <a:lnSpc>
                <a:spcPct val="120000"/>
              </a:lnSpc>
              <a:buNone/>
            </a:pPr>
            <a:r>
              <a:rPr lang="en-US" sz="1800" dirty="0">
                <a:solidFill>
                  <a:schemeClr val="tx1"/>
                </a:solidFill>
                <a:latin typeface="Arial" panose="020B0604020202020204" pitchFamily="34" charset="0"/>
                <a:cs typeface="Arial" panose="020B0604020202020204" pitchFamily="34" charset="0"/>
              </a:rPr>
              <a:t>Cell control during the manufacturing process is key to obtaining the resultant performance properties of foams.</a:t>
            </a:r>
          </a:p>
          <a:p>
            <a:pPr algn="just"/>
            <a:endParaRPr lang="en-US" sz="1800" dirty="0">
              <a:solidFill>
                <a:schemeClr val="tx1"/>
              </a:solidFill>
              <a:latin typeface="Arial" panose="020B0604020202020204" pitchFamily="34" charset="0"/>
              <a:cs typeface="Arial" panose="020B0604020202020204" pitchFamily="34" charset="0"/>
            </a:endParaRPr>
          </a:p>
          <a:p>
            <a:pPr marL="68580" indent="0" algn="just">
              <a:buNone/>
            </a:pPr>
            <a:endParaRPr lang="en-US" sz="1800" dirty="0">
              <a:solidFill>
                <a:schemeClr val="tx1"/>
              </a:solidFill>
              <a:latin typeface="Arial" panose="020B0604020202020204" pitchFamily="34" charset="0"/>
              <a:cs typeface="Arial" panose="020B0604020202020204" pitchFamily="34" charset="0"/>
            </a:endParaRPr>
          </a:p>
          <a:p>
            <a:pPr lvl="2" algn="just"/>
            <a:r>
              <a:rPr lang="en-US" sz="1800" b="1" dirty="0">
                <a:solidFill>
                  <a:schemeClr val="tx1"/>
                </a:solidFill>
                <a:latin typeface="Arial" panose="020B0604020202020204" pitchFamily="34" charset="0"/>
                <a:cs typeface="Arial" panose="020B0604020202020204" pitchFamily="34" charset="0"/>
              </a:rPr>
              <a:t>Types of foams cells</a:t>
            </a:r>
          </a:p>
          <a:p>
            <a:pPr marL="365760" lvl="1" indent="0" algn="just">
              <a:buNone/>
            </a:pPr>
            <a:r>
              <a:rPr lang="en-US" sz="1800" dirty="0">
                <a:solidFill>
                  <a:schemeClr val="tx1"/>
                </a:solidFill>
                <a:latin typeface="Arial" panose="020B0604020202020204" pitchFamily="34" charset="0"/>
                <a:cs typeface="Arial" panose="020B0604020202020204" pitchFamily="34" charset="0"/>
              </a:rPr>
              <a:t>	Closed cell foams</a:t>
            </a:r>
          </a:p>
          <a:p>
            <a:pPr marL="365760" lvl="1" indent="0" algn="just">
              <a:buNone/>
            </a:pPr>
            <a:r>
              <a:rPr lang="en-US" sz="1800" dirty="0">
                <a:solidFill>
                  <a:schemeClr val="tx1"/>
                </a:solidFill>
                <a:latin typeface="Arial" panose="020B0604020202020204" pitchFamily="34" charset="0"/>
                <a:cs typeface="Arial" panose="020B0604020202020204" pitchFamily="34" charset="0"/>
              </a:rPr>
              <a:t>	Mixed Cell foams</a:t>
            </a:r>
          </a:p>
          <a:p>
            <a:pPr marL="365760" lvl="1" indent="0" algn="just">
              <a:buNone/>
            </a:pPr>
            <a:r>
              <a:rPr lang="en-US" sz="1800" dirty="0">
                <a:solidFill>
                  <a:schemeClr val="tx1"/>
                </a:solidFill>
                <a:latin typeface="Arial" panose="020B0604020202020204" pitchFamily="34" charset="0"/>
                <a:cs typeface="Arial" panose="020B0604020202020204" pitchFamily="34" charset="0"/>
              </a:rPr>
              <a:t>           Open cell foams</a:t>
            </a:r>
          </a:p>
          <a:p>
            <a:pPr marL="365760" lvl="1" indent="0" algn="just">
              <a:buNone/>
            </a:pPr>
            <a:endParaRPr lang="en-US" sz="1800" dirty="0">
              <a:solidFill>
                <a:schemeClr val="tx1"/>
              </a:solidFill>
              <a:latin typeface="Arial" panose="020B0604020202020204" pitchFamily="34" charset="0"/>
              <a:cs typeface="Arial" panose="020B0604020202020204" pitchFamily="34" charset="0"/>
            </a:endParaRPr>
          </a:p>
          <a:p>
            <a:pPr marL="365760" lvl="1" indent="0" algn="just">
              <a:buNone/>
            </a:pPr>
            <a:endParaRPr lang="en-US" sz="1800" dirty="0">
              <a:solidFill>
                <a:schemeClr val="tx1"/>
              </a:solidFill>
              <a:latin typeface="Arial" panose="020B0604020202020204" pitchFamily="34" charset="0"/>
              <a:cs typeface="Arial" panose="020B0604020202020204" pitchFamily="34" charset="0"/>
            </a:endParaRPr>
          </a:p>
          <a:p>
            <a:pPr algn="just"/>
            <a:r>
              <a:rPr lang="en-US" sz="1800" dirty="0">
                <a:solidFill>
                  <a:schemeClr val="tx1"/>
                </a:solidFill>
                <a:latin typeface="Arial" panose="020B0604020202020204" pitchFamily="34" charset="0"/>
                <a:cs typeface="Arial" panose="020B0604020202020204" pitchFamily="34" charset="0"/>
              </a:rPr>
              <a:t>Closed cells are distinct and surrounded by thin cell walls and sealed off from neighboring cells [10-11]</a:t>
            </a:r>
          </a:p>
          <a:p>
            <a:pPr marL="68580" indent="0" algn="just">
              <a:buNone/>
            </a:pPr>
            <a:endParaRPr lang="en-US" sz="1800" dirty="0">
              <a:solidFill>
                <a:schemeClr val="tx1"/>
              </a:solidFill>
              <a:latin typeface="Arial" panose="020B0604020202020204" pitchFamily="34" charset="0"/>
              <a:cs typeface="Arial" panose="020B0604020202020204" pitchFamily="34" charset="0"/>
            </a:endParaRPr>
          </a:p>
          <a:p>
            <a:pPr algn="just"/>
            <a:r>
              <a:rPr lang="en-US" sz="1800" dirty="0">
                <a:solidFill>
                  <a:schemeClr val="tx1"/>
                </a:solidFill>
                <a:latin typeface="Arial" panose="020B0604020202020204" pitchFamily="34" charset="0"/>
                <a:cs typeface="Arial" panose="020B0604020202020204" pitchFamily="34" charset="0"/>
              </a:rPr>
              <a:t>Open cell foams have more open porosity and more struts. [10-11]. </a:t>
            </a:r>
          </a:p>
          <a:p>
            <a:endParaRPr lang="en-US" dirty="0"/>
          </a:p>
        </p:txBody>
      </p:sp>
      <p:pic>
        <p:nvPicPr>
          <p:cNvPr id="5" name="Picture 2">
            <a:extLst>
              <a:ext uri="{FF2B5EF4-FFF2-40B4-BE49-F238E27FC236}">
                <a16:creationId xmlns:a16="http://schemas.microsoft.com/office/drawing/2014/main" id="{AA28A355-4284-4695-88A5-337BB8BB52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8403FE9-A8C1-46E2-93AE-95916875CE3F}"/>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8" name="Content Placeholder 7">
            <a:extLst>
              <a:ext uri="{FF2B5EF4-FFF2-40B4-BE49-F238E27FC236}">
                <a16:creationId xmlns:a16="http://schemas.microsoft.com/office/drawing/2014/main" id="{8D962AB7-92CB-4580-83F3-4AABCBA171B2}"/>
              </a:ext>
            </a:extLst>
          </p:cNvPr>
          <p:cNvPicPr>
            <a:picLocks noChangeAspect="1"/>
          </p:cNvPicPr>
          <p:nvPr/>
        </p:nvPicPr>
        <p:blipFill>
          <a:blip r:embed="rId3"/>
          <a:stretch>
            <a:fillRect/>
          </a:stretch>
        </p:blipFill>
        <p:spPr>
          <a:xfrm>
            <a:off x="6591692" y="1150235"/>
            <a:ext cx="1975978" cy="1833136"/>
          </a:xfrm>
          <a:prstGeom prst="rect">
            <a:avLst/>
          </a:prstGeom>
        </p:spPr>
      </p:pic>
      <p:sp>
        <p:nvSpPr>
          <p:cNvPr id="12" name="TextBox 11">
            <a:extLst>
              <a:ext uri="{FF2B5EF4-FFF2-40B4-BE49-F238E27FC236}">
                <a16:creationId xmlns:a16="http://schemas.microsoft.com/office/drawing/2014/main" id="{38403FE9-A8C1-46E2-93AE-95916875CE3F}"/>
              </a:ext>
            </a:extLst>
          </p:cNvPr>
          <p:cNvSpPr txBox="1"/>
          <p:nvPr/>
        </p:nvSpPr>
        <p:spPr>
          <a:xfrm>
            <a:off x="4515612" y="3088474"/>
            <a:ext cx="217493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Closed cell foam structure</a:t>
            </a:r>
          </a:p>
        </p:txBody>
      </p:sp>
      <p:sp>
        <p:nvSpPr>
          <p:cNvPr id="13" name="TextBox 12">
            <a:extLst>
              <a:ext uri="{FF2B5EF4-FFF2-40B4-BE49-F238E27FC236}">
                <a16:creationId xmlns:a16="http://schemas.microsoft.com/office/drawing/2014/main" id="{38403FE9-A8C1-46E2-93AE-95916875CE3F}"/>
              </a:ext>
            </a:extLst>
          </p:cNvPr>
          <p:cNvSpPr txBox="1"/>
          <p:nvPr/>
        </p:nvSpPr>
        <p:spPr>
          <a:xfrm>
            <a:off x="6667896" y="3117529"/>
            <a:ext cx="217493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Mixed cell bimodal structure</a:t>
            </a:r>
          </a:p>
        </p:txBody>
      </p:sp>
      <p:sp>
        <p:nvSpPr>
          <p:cNvPr id="14" name="TextBox 13">
            <a:extLst>
              <a:ext uri="{FF2B5EF4-FFF2-40B4-BE49-F238E27FC236}">
                <a16:creationId xmlns:a16="http://schemas.microsoft.com/office/drawing/2014/main" id="{38403FE9-A8C1-46E2-93AE-95916875CE3F}"/>
              </a:ext>
            </a:extLst>
          </p:cNvPr>
          <p:cNvSpPr txBox="1"/>
          <p:nvPr/>
        </p:nvSpPr>
        <p:spPr>
          <a:xfrm>
            <a:off x="4778829" y="5431727"/>
            <a:ext cx="3429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Open cell foam structure</a:t>
            </a:r>
          </a:p>
        </p:txBody>
      </p:sp>
      <p:pic>
        <p:nvPicPr>
          <p:cNvPr id="15" name="Content Placeholder 14">
            <a:extLst>
              <a:ext uri="{FF2B5EF4-FFF2-40B4-BE49-F238E27FC236}">
                <a16:creationId xmlns:a16="http://schemas.microsoft.com/office/drawing/2014/main" id="{3CD0BE07-4C32-4AFB-B599-0573CCADB3E8}"/>
              </a:ext>
            </a:extLst>
          </p:cNvPr>
          <p:cNvPicPr>
            <a:picLocks noGrp="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421086" y="3528686"/>
            <a:ext cx="2174938" cy="1811073"/>
          </a:xfrm>
          <a:prstGeom prst="rect">
            <a:avLst/>
          </a:prstGeom>
          <a:noFill/>
        </p:spPr>
      </p:pic>
      <p:pic>
        <p:nvPicPr>
          <p:cNvPr id="16" name="Picture 15">
            <a:extLst>
              <a:ext uri="{FF2B5EF4-FFF2-40B4-BE49-F238E27FC236}">
                <a16:creationId xmlns:a16="http://schemas.microsoft.com/office/drawing/2014/main" id="{7CAC2420-1FF3-4A2E-8081-A3CDA4DD9E9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204" y="1153079"/>
            <a:ext cx="1975978" cy="1841633"/>
          </a:xfrm>
          <a:prstGeom prst="rect">
            <a:avLst/>
          </a:prstGeom>
          <a:noFill/>
          <a:ln>
            <a:noFill/>
          </a:ln>
        </p:spPr>
      </p:pic>
    </p:spTree>
    <p:extLst>
      <p:ext uri="{BB962C8B-B14F-4D97-AF65-F5344CB8AC3E}">
        <p14:creationId xmlns:p14="http://schemas.microsoft.com/office/powerpoint/2010/main" val="138130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EE3FD-F5F7-4533-AEB3-E485B6B85716}"/>
              </a:ext>
            </a:extLst>
          </p:cNvPr>
          <p:cNvSpPr>
            <a:spLocks noGrp="1"/>
          </p:cNvSpPr>
          <p:nvPr>
            <p:ph type="title"/>
          </p:nvPr>
        </p:nvSpPr>
        <p:spPr>
          <a:xfrm>
            <a:off x="568900" y="700745"/>
            <a:ext cx="8117900" cy="517401"/>
          </a:xfrm>
        </p:spPr>
        <p:txBody>
          <a:bodyPr>
            <a:normAutofit fontScale="90000"/>
          </a:bodyPr>
          <a:lstStyle/>
          <a:p>
            <a:r>
              <a:rPr lang="en-US" sz="3600" b="1" dirty="0"/>
              <a:t>Effect of Manufacturing Process</a:t>
            </a:r>
          </a:p>
        </p:txBody>
      </p:sp>
      <p:sp>
        <p:nvSpPr>
          <p:cNvPr id="3" name="Content Placeholder 2">
            <a:extLst>
              <a:ext uri="{FF2B5EF4-FFF2-40B4-BE49-F238E27FC236}">
                <a16:creationId xmlns:a16="http://schemas.microsoft.com/office/drawing/2014/main" id="{394145DC-E381-4ABB-A749-B786FCCF7774}"/>
              </a:ext>
            </a:extLst>
          </p:cNvPr>
          <p:cNvSpPr>
            <a:spLocks noGrp="1"/>
          </p:cNvSpPr>
          <p:nvPr>
            <p:ph sz="quarter" idx="13"/>
          </p:nvPr>
        </p:nvSpPr>
        <p:spPr>
          <a:xfrm>
            <a:off x="774308" y="1218146"/>
            <a:ext cx="3419856" cy="5181600"/>
          </a:xfrm>
        </p:spPr>
        <p:txBody>
          <a:bodyPr>
            <a:normAutofit/>
          </a:bodyPr>
          <a:lstStyle/>
          <a:p>
            <a:pPr marL="68580" indent="0" algn="ctr">
              <a:buNone/>
            </a:pPr>
            <a:r>
              <a:rPr lang="en-US" sz="1600" dirty="0">
                <a:solidFill>
                  <a:schemeClr val="tx1"/>
                </a:solidFill>
                <a:latin typeface="Calibri" panose="020F0502020204030204" pitchFamily="34" charset="0"/>
                <a:cs typeface="Calibri" panose="020F0502020204030204" pitchFamily="34" charset="0"/>
              </a:rPr>
              <a:t>Manufacturing process</a:t>
            </a:r>
          </a:p>
          <a:p>
            <a:pPr algn="ct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r>
              <a:rPr lang="en-US" sz="1600" dirty="0">
                <a:solidFill>
                  <a:schemeClr val="tx1"/>
                </a:solidFill>
                <a:latin typeface="Calibri" panose="020F0502020204030204" pitchFamily="34" charset="0"/>
                <a:cs typeface="Calibri" panose="020F0502020204030204" pitchFamily="34" charset="0"/>
              </a:rPr>
              <a:t>Control of cellular architecture and morphology</a:t>
            </a:r>
          </a:p>
          <a:p>
            <a:pPr algn="ct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r>
              <a:rPr lang="en-US" sz="1600" dirty="0">
                <a:solidFill>
                  <a:schemeClr val="tx1"/>
                </a:solidFill>
                <a:latin typeface="Calibri" panose="020F0502020204030204" pitchFamily="34" charset="0"/>
                <a:cs typeface="Calibri" panose="020F0502020204030204" pitchFamily="34" charset="0"/>
              </a:rPr>
              <a:t>Optimum thermal, sound absorption insulation</a:t>
            </a:r>
          </a:p>
          <a:p>
            <a:pPr algn="ct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r>
              <a:rPr lang="en-US" sz="1600" dirty="0">
                <a:solidFill>
                  <a:schemeClr val="tx1"/>
                </a:solidFill>
                <a:latin typeface="Calibri" panose="020F0502020204030204" pitchFamily="34" charset="0"/>
                <a:cs typeface="Calibri" panose="020F0502020204030204" pitchFamily="34" charset="0"/>
              </a:rPr>
              <a:t>Improved thermal, sound insulation performance</a:t>
            </a:r>
          </a:p>
          <a:p>
            <a:pPr algn="ctr"/>
            <a:endParaRPr lang="en-US" sz="1600" dirty="0">
              <a:solidFill>
                <a:schemeClr val="tx1"/>
              </a:solidFill>
              <a:latin typeface="Calibri" panose="020F0502020204030204" pitchFamily="34" charset="0"/>
              <a:cs typeface="Calibri" panose="020F0502020204030204" pitchFamily="34" charset="0"/>
            </a:endParaRPr>
          </a:p>
          <a:p>
            <a:pPr algn="ctr"/>
            <a:endParaRPr lang="en-US" sz="1600" dirty="0">
              <a:solidFill>
                <a:schemeClr val="tx1"/>
              </a:solidFill>
              <a:latin typeface="Calibri" panose="020F0502020204030204" pitchFamily="34" charset="0"/>
              <a:cs typeface="Calibri" panose="020F0502020204030204" pitchFamily="34" charset="0"/>
            </a:endParaRPr>
          </a:p>
          <a:p>
            <a:pPr marL="68580" indent="0" algn="ctr">
              <a:buNone/>
            </a:pPr>
            <a:r>
              <a:rPr lang="en-US" sz="1600" dirty="0">
                <a:solidFill>
                  <a:schemeClr val="tx1"/>
                </a:solidFill>
                <a:latin typeface="Calibri" panose="020F0502020204030204" pitchFamily="34" charset="0"/>
                <a:cs typeface="Calibri" panose="020F0502020204030204" pitchFamily="34" charset="0"/>
              </a:rPr>
              <a:t>Energy savings + Greener environment + Improved air quality + lower health risks.</a:t>
            </a:r>
          </a:p>
        </p:txBody>
      </p:sp>
      <p:graphicFrame>
        <p:nvGraphicFramePr>
          <p:cNvPr id="14" name="Content Placeholder 13"/>
          <p:cNvGraphicFramePr>
            <a:graphicFrameLocks noGrp="1"/>
          </p:cNvGraphicFramePr>
          <p:nvPr>
            <p:ph sz="quarter" idx="14"/>
            <p:extLst>
              <p:ext uri="{D42A27DB-BD31-4B8C-83A1-F6EECF244321}">
                <p14:modId xmlns:p14="http://schemas.microsoft.com/office/powerpoint/2010/main" val="775035056"/>
              </p:ext>
            </p:extLst>
          </p:nvPr>
        </p:nvGraphicFramePr>
        <p:xfrm>
          <a:off x="4266376" y="1532673"/>
          <a:ext cx="4268024" cy="4182326"/>
        </p:xfrm>
        <a:graphic>
          <a:graphicData uri="http://schemas.openxmlformats.org/drawingml/2006/table">
            <a:tbl>
              <a:tblPr>
                <a:tableStyleId>{35758FB7-9AC5-4552-8A53-C91805E547FA}</a:tableStyleId>
              </a:tblPr>
              <a:tblGrid>
                <a:gridCol w="1440665">
                  <a:extLst>
                    <a:ext uri="{9D8B030D-6E8A-4147-A177-3AD203B41FA5}">
                      <a16:colId xmlns:a16="http://schemas.microsoft.com/office/drawing/2014/main" val="20000"/>
                    </a:ext>
                  </a:extLst>
                </a:gridCol>
                <a:gridCol w="1440665">
                  <a:extLst>
                    <a:ext uri="{9D8B030D-6E8A-4147-A177-3AD203B41FA5}">
                      <a16:colId xmlns:a16="http://schemas.microsoft.com/office/drawing/2014/main" val="20001"/>
                    </a:ext>
                  </a:extLst>
                </a:gridCol>
                <a:gridCol w="1386694">
                  <a:extLst>
                    <a:ext uri="{9D8B030D-6E8A-4147-A177-3AD203B41FA5}">
                      <a16:colId xmlns:a16="http://schemas.microsoft.com/office/drawing/2014/main" val="20002"/>
                    </a:ext>
                  </a:extLst>
                </a:gridCol>
              </a:tblGrid>
              <a:tr h="998548">
                <a:tc>
                  <a:txBody>
                    <a:bodyPr/>
                    <a:lstStyle/>
                    <a:p>
                      <a:pPr algn="ctr" rtl="0" fontAlgn="b"/>
                      <a:r>
                        <a:rPr lang="en-US" sz="1200" b="1" u="none" strike="noStrike" dirty="0">
                          <a:solidFill>
                            <a:schemeClr val="tx1"/>
                          </a:solidFill>
                          <a:effectLst/>
                        </a:rPr>
                        <a:t>Materials</a:t>
                      </a:r>
                      <a:endParaRPr lang="en-US" sz="1200" b="1" i="0" u="none" strike="noStrike" dirty="0">
                        <a:solidFill>
                          <a:schemeClr val="tx1"/>
                        </a:solidFill>
                        <a:effectLst/>
                        <a:latin typeface="Calibri" panose="020F0502020204030204" pitchFamily="34" charset="0"/>
                      </a:endParaRPr>
                    </a:p>
                  </a:txBody>
                  <a:tcPr marL="4613" marR="4613" marT="4613" marB="0" anchor="b"/>
                </a:tc>
                <a:tc>
                  <a:txBody>
                    <a:bodyPr/>
                    <a:lstStyle/>
                    <a:p>
                      <a:pPr algn="ctr" rtl="0" fontAlgn="b"/>
                      <a:r>
                        <a:rPr lang="en-US" sz="1200" b="1" u="none" strike="noStrike" dirty="0">
                          <a:solidFill>
                            <a:schemeClr val="tx1"/>
                          </a:solidFill>
                          <a:effectLst/>
                        </a:rPr>
                        <a:t>Thermal conductivity  (W/m^2K)</a:t>
                      </a:r>
                      <a:endParaRPr lang="en-US" sz="1200" b="1" i="0" u="none" strike="noStrike" dirty="0">
                        <a:solidFill>
                          <a:schemeClr val="tx1"/>
                        </a:solidFill>
                        <a:effectLst/>
                        <a:latin typeface="Calibri" panose="020F0502020204030204" pitchFamily="34" charset="0"/>
                      </a:endParaRPr>
                    </a:p>
                  </a:txBody>
                  <a:tcPr marL="4613" marR="4613" marT="4613" marB="0" anchor="b"/>
                </a:tc>
                <a:tc>
                  <a:txBody>
                    <a:bodyPr/>
                    <a:lstStyle/>
                    <a:p>
                      <a:pPr algn="ctr" rtl="0" fontAlgn="b"/>
                      <a:r>
                        <a:rPr lang="en-US" sz="1200" b="1" u="none" strike="noStrike" dirty="0">
                          <a:solidFill>
                            <a:schemeClr val="tx1"/>
                          </a:solidFill>
                          <a:effectLst/>
                        </a:rPr>
                        <a:t>Sound absorption coefficient</a:t>
                      </a:r>
                      <a:endParaRPr lang="en-US" sz="1200" b="1" i="0" u="none" strike="noStrike" dirty="0">
                        <a:solidFill>
                          <a:schemeClr val="tx1"/>
                        </a:solidFill>
                        <a:effectLst/>
                        <a:latin typeface="Calibri" panose="020F0502020204030204" pitchFamily="34" charset="0"/>
                      </a:endParaRPr>
                    </a:p>
                  </a:txBody>
                  <a:tcPr marL="4613" marR="4613" marT="4613" marB="0" anchor="b"/>
                </a:tc>
                <a:extLst>
                  <a:ext uri="{0D108BD9-81ED-4DB2-BD59-A6C34878D82A}">
                    <a16:rowId xmlns:a16="http://schemas.microsoft.com/office/drawing/2014/main" val="10000"/>
                  </a:ext>
                </a:extLst>
              </a:tr>
              <a:tr h="868303">
                <a:tc>
                  <a:txBody>
                    <a:bodyPr/>
                    <a:lstStyle/>
                    <a:p>
                      <a:pPr algn="ctr" rtl="0" fontAlgn="b"/>
                      <a:r>
                        <a:rPr lang="en-US" sz="1000" u="none" strike="noStrike" dirty="0">
                          <a:effectLst/>
                        </a:rPr>
                        <a:t>Polyurethane/ Reinforced Polyurethane</a:t>
                      </a:r>
                      <a:endParaRPr lang="en-US" sz="1000" b="1" i="0" u="none" strike="noStrike" dirty="0">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0.025-0.05</a:t>
                      </a:r>
                      <a:endParaRPr lang="en-US" sz="1000" b="1" i="0" u="none" strike="noStrike" dirty="0">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0.731-0.887</a:t>
                      </a:r>
                      <a:endParaRPr lang="en-US" sz="1000" b="1" i="0" u="none" strike="noStrike" dirty="0">
                        <a:solidFill>
                          <a:srgbClr val="000000"/>
                        </a:solidFill>
                        <a:effectLst/>
                        <a:latin typeface="Calibri" panose="020F0502020204030204" pitchFamily="34" charset="0"/>
                      </a:endParaRPr>
                    </a:p>
                  </a:txBody>
                  <a:tcPr marL="4613" marR="4613" marT="4613" marB="0" anchor="b"/>
                </a:tc>
                <a:extLst>
                  <a:ext uri="{0D108BD9-81ED-4DB2-BD59-A6C34878D82A}">
                    <a16:rowId xmlns:a16="http://schemas.microsoft.com/office/drawing/2014/main" val="10001"/>
                  </a:ext>
                </a:extLst>
              </a:tr>
              <a:tr h="578869">
                <a:tc>
                  <a:txBody>
                    <a:bodyPr/>
                    <a:lstStyle/>
                    <a:p>
                      <a:pPr algn="ctr" rtl="0" fontAlgn="b"/>
                      <a:r>
                        <a:rPr lang="en-US" sz="1000" u="none" strike="noStrike">
                          <a:effectLst/>
                        </a:rPr>
                        <a:t>Expanded Polystyrene</a:t>
                      </a:r>
                      <a:endParaRPr lang="en-US" sz="1000" b="1" i="0" u="none" strike="noStrike">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0.023-0.045</a:t>
                      </a:r>
                      <a:endParaRPr lang="en-US" sz="1000" b="1" i="0" u="none" strike="noStrike" dirty="0">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0.35-0.55</a:t>
                      </a:r>
                      <a:endParaRPr lang="en-US" sz="1000" b="1" i="0" u="none" strike="noStrike" dirty="0">
                        <a:solidFill>
                          <a:srgbClr val="000000"/>
                        </a:solidFill>
                        <a:effectLst/>
                        <a:latin typeface="Calibri" panose="020F0502020204030204" pitchFamily="34" charset="0"/>
                      </a:endParaRPr>
                    </a:p>
                  </a:txBody>
                  <a:tcPr marL="4613" marR="4613" marT="4613" marB="0" anchor="b"/>
                </a:tc>
                <a:extLst>
                  <a:ext uri="{0D108BD9-81ED-4DB2-BD59-A6C34878D82A}">
                    <a16:rowId xmlns:a16="http://schemas.microsoft.com/office/drawing/2014/main" val="10002"/>
                  </a:ext>
                </a:extLst>
              </a:tr>
              <a:tr h="868303">
                <a:tc>
                  <a:txBody>
                    <a:bodyPr/>
                    <a:lstStyle/>
                    <a:p>
                      <a:pPr algn="ctr" rtl="0" fontAlgn="b"/>
                      <a:r>
                        <a:rPr lang="en-US" sz="1000" u="none" strike="noStrike">
                          <a:effectLst/>
                        </a:rPr>
                        <a:t>PLA PLA blended foams</a:t>
                      </a:r>
                      <a:endParaRPr lang="en-US" sz="1000" b="1" i="0" u="none" strike="noStrike">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0.035-0.06</a:t>
                      </a:r>
                      <a:endParaRPr lang="en-US" sz="1000" b="1" i="0" u="none" strike="noStrike" dirty="0">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0.76 - 0.89</a:t>
                      </a:r>
                      <a:endParaRPr lang="en-US" sz="1000" b="1" i="0" u="none" strike="noStrike" dirty="0">
                        <a:solidFill>
                          <a:srgbClr val="000000"/>
                        </a:solidFill>
                        <a:effectLst/>
                        <a:latin typeface="Calibri" panose="020F0502020204030204" pitchFamily="34" charset="0"/>
                      </a:endParaRPr>
                    </a:p>
                  </a:txBody>
                  <a:tcPr marL="4613" marR="4613" marT="4613" marB="0" anchor="b"/>
                </a:tc>
                <a:extLst>
                  <a:ext uri="{0D108BD9-81ED-4DB2-BD59-A6C34878D82A}">
                    <a16:rowId xmlns:a16="http://schemas.microsoft.com/office/drawing/2014/main" val="10003"/>
                  </a:ext>
                </a:extLst>
              </a:tr>
              <a:tr h="868303">
                <a:tc>
                  <a:txBody>
                    <a:bodyPr/>
                    <a:lstStyle/>
                    <a:p>
                      <a:pPr algn="ctr" rtl="0" fontAlgn="b"/>
                      <a:r>
                        <a:rPr lang="en-US" sz="1000" u="none" strike="noStrike">
                          <a:effectLst/>
                        </a:rPr>
                        <a:t>Mineral wool/Glass fiber</a:t>
                      </a:r>
                      <a:endParaRPr lang="en-US" sz="1000" b="1" i="0" u="none" strike="noStrike">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a:effectLst/>
                        </a:rPr>
                        <a:t>0.04-0.065</a:t>
                      </a:r>
                      <a:endParaRPr lang="en-US" sz="1000" b="1" i="0" u="none" strike="noStrike">
                        <a:solidFill>
                          <a:srgbClr val="000000"/>
                        </a:solidFill>
                        <a:effectLst/>
                        <a:latin typeface="Calibri" panose="020F0502020204030204" pitchFamily="34" charset="0"/>
                      </a:endParaRPr>
                    </a:p>
                  </a:txBody>
                  <a:tcPr marL="4613" marR="4613" marT="4613" marB="0" anchor="b"/>
                </a:tc>
                <a:tc>
                  <a:txBody>
                    <a:bodyPr/>
                    <a:lstStyle/>
                    <a:p>
                      <a:pPr algn="ctr" rtl="0" fontAlgn="b"/>
                      <a:r>
                        <a:rPr lang="en-US" sz="1000" u="none" strike="noStrike" dirty="0">
                          <a:effectLst/>
                        </a:rPr>
                        <a:t>0.5-0.99</a:t>
                      </a:r>
                      <a:endParaRPr lang="en-US" sz="1000" b="1" i="0" u="none" strike="noStrike" dirty="0">
                        <a:solidFill>
                          <a:srgbClr val="000000"/>
                        </a:solidFill>
                        <a:effectLst/>
                        <a:latin typeface="Calibri" panose="020F0502020204030204" pitchFamily="34" charset="0"/>
                      </a:endParaRPr>
                    </a:p>
                  </a:txBody>
                  <a:tcPr marL="4613" marR="4613" marT="4613" marB="0" anchor="b"/>
                </a:tc>
                <a:extLst>
                  <a:ext uri="{0D108BD9-81ED-4DB2-BD59-A6C34878D82A}">
                    <a16:rowId xmlns:a16="http://schemas.microsoft.com/office/drawing/2014/main" val="10004"/>
                  </a:ext>
                </a:extLst>
              </a:tr>
            </a:tbl>
          </a:graphicData>
        </a:graphic>
      </p:graphicFrame>
      <p:sp>
        <p:nvSpPr>
          <p:cNvPr id="5" name="Arrow: Down 4">
            <a:extLst>
              <a:ext uri="{FF2B5EF4-FFF2-40B4-BE49-F238E27FC236}">
                <a16:creationId xmlns:a16="http://schemas.microsoft.com/office/drawing/2014/main" id="{3293BCD9-A8BB-475B-AF1E-23B6D8BB4957}"/>
              </a:ext>
            </a:extLst>
          </p:cNvPr>
          <p:cNvSpPr/>
          <p:nvPr/>
        </p:nvSpPr>
        <p:spPr>
          <a:xfrm>
            <a:off x="2329842" y="1735547"/>
            <a:ext cx="381000" cy="27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F98794C-B825-4FB2-BBB3-E21C3C69193D}"/>
              </a:ext>
            </a:extLst>
          </p:cNvPr>
          <p:cNvSpPr/>
          <p:nvPr/>
        </p:nvSpPr>
        <p:spPr>
          <a:xfrm>
            <a:off x="2329842" y="2838674"/>
            <a:ext cx="381000" cy="27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FABA89B4-5C62-4303-ADE5-D4A151EE3BA8}"/>
              </a:ext>
            </a:extLst>
          </p:cNvPr>
          <p:cNvSpPr/>
          <p:nvPr/>
        </p:nvSpPr>
        <p:spPr>
          <a:xfrm>
            <a:off x="2329842" y="3839426"/>
            <a:ext cx="381000" cy="27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Down 7">
            <a:extLst>
              <a:ext uri="{FF2B5EF4-FFF2-40B4-BE49-F238E27FC236}">
                <a16:creationId xmlns:a16="http://schemas.microsoft.com/office/drawing/2014/main" id="{C6022DD8-C469-4E90-A3A5-A819C22F22BA}"/>
              </a:ext>
            </a:extLst>
          </p:cNvPr>
          <p:cNvSpPr/>
          <p:nvPr/>
        </p:nvSpPr>
        <p:spPr>
          <a:xfrm>
            <a:off x="2293736" y="5119586"/>
            <a:ext cx="381000" cy="277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AAD65DC8-437F-4C2B-82F9-FB4FEFFA69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918CA120-62AF-4738-A678-56A79884B32A}"/>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11" name="Title 1">
            <a:extLst>
              <a:ext uri="{FF2B5EF4-FFF2-40B4-BE49-F238E27FC236}">
                <a16:creationId xmlns:a16="http://schemas.microsoft.com/office/drawing/2014/main" id="{88635D10-0159-4ED5-9E3D-35F4A030B790}"/>
              </a:ext>
            </a:extLst>
          </p:cNvPr>
          <p:cNvSpPr txBox="1">
            <a:spLocks/>
          </p:cNvSpPr>
          <p:nvPr/>
        </p:nvSpPr>
        <p:spPr>
          <a:xfrm>
            <a:off x="4194164" y="5871838"/>
            <a:ext cx="6842528" cy="258700"/>
          </a:xfrm>
          <a:prstGeom prst="rect">
            <a:avLst/>
          </a:prstGeom>
        </p:spPr>
        <p:txBody>
          <a:bodyPr vert="horz" lIns="91440" tIns="45720" rIns="91440" bIns="45720" rtlCol="0" anchor="b">
            <a:normAutofit fontScale="3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tx1"/>
                </a:solidFill>
              </a:rPr>
              <a:t>		[</a:t>
            </a:r>
            <a:r>
              <a:rPr lang="en-US" sz="3600" dirty="0">
                <a:solidFill>
                  <a:schemeClr val="tx1"/>
                </a:solidFill>
              </a:rPr>
              <a:t>13 -14]</a:t>
            </a:r>
          </a:p>
        </p:txBody>
      </p:sp>
    </p:spTree>
    <p:extLst>
      <p:ext uri="{BB962C8B-B14F-4D97-AF65-F5344CB8AC3E}">
        <p14:creationId xmlns:p14="http://schemas.microsoft.com/office/powerpoint/2010/main" val="168398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5790-006D-4BB7-974C-C87D8E918024}"/>
              </a:ext>
            </a:extLst>
          </p:cNvPr>
          <p:cNvSpPr>
            <a:spLocks noGrp="1"/>
          </p:cNvSpPr>
          <p:nvPr>
            <p:ph type="title"/>
          </p:nvPr>
        </p:nvSpPr>
        <p:spPr>
          <a:xfrm>
            <a:off x="571500" y="727192"/>
            <a:ext cx="8001000" cy="648736"/>
          </a:xfrm>
        </p:spPr>
        <p:txBody>
          <a:bodyPr>
            <a:normAutofit fontScale="90000"/>
          </a:bodyPr>
          <a:lstStyle/>
          <a:p>
            <a:r>
              <a:rPr lang="en-US" b="1" dirty="0"/>
              <a:t>Objectives</a:t>
            </a:r>
            <a:endParaRPr lang="en-US" dirty="0"/>
          </a:p>
        </p:txBody>
      </p:sp>
      <p:sp>
        <p:nvSpPr>
          <p:cNvPr id="3" name="Content Placeholder 2">
            <a:extLst>
              <a:ext uri="{FF2B5EF4-FFF2-40B4-BE49-F238E27FC236}">
                <a16:creationId xmlns:a16="http://schemas.microsoft.com/office/drawing/2014/main" id="{1E5B994B-4ECF-41C2-B809-D32336518E28}"/>
              </a:ext>
            </a:extLst>
          </p:cNvPr>
          <p:cNvSpPr>
            <a:spLocks noGrp="1"/>
          </p:cNvSpPr>
          <p:nvPr>
            <p:ph sz="quarter" idx="13"/>
          </p:nvPr>
        </p:nvSpPr>
        <p:spPr>
          <a:xfrm>
            <a:off x="571500" y="2514600"/>
            <a:ext cx="8001000" cy="3958072"/>
          </a:xfrm>
        </p:spPr>
        <p:txBody>
          <a:bodyPr/>
          <a:lstStyle/>
          <a:p>
            <a:pPr algn="just"/>
            <a:r>
              <a:rPr lang="en-US" sz="1800" dirty="0">
                <a:solidFill>
                  <a:prstClr val="black"/>
                </a:solidFill>
                <a:latin typeface="Calibri" panose="020F0502020204030204" pitchFamily="34" charset="0"/>
                <a:cs typeface="Calibri" panose="020F0502020204030204" pitchFamily="34" charset="0"/>
              </a:rPr>
              <a:t>Develop a new generation of biodegradable polymer foams for building insulation applications from PLA using the batch foaming process with CO</a:t>
            </a:r>
            <a:r>
              <a:rPr lang="en-US" sz="1800" baseline="-25000" dirty="0">
                <a:solidFill>
                  <a:prstClr val="black"/>
                </a:solidFill>
                <a:latin typeface="Calibri" panose="020F0502020204030204" pitchFamily="34" charset="0"/>
                <a:cs typeface="Calibri" panose="020F0502020204030204" pitchFamily="34" charset="0"/>
              </a:rPr>
              <a:t>2</a:t>
            </a:r>
            <a:r>
              <a:rPr lang="en-US" sz="1800" dirty="0">
                <a:solidFill>
                  <a:prstClr val="black"/>
                </a:solidFill>
                <a:latin typeface="Calibri" panose="020F0502020204030204" pitchFamily="34" charset="0"/>
                <a:cs typeface="Calibri" panose="020F0502020204030204" pitchFamily="34" charset="0"/>
              </a:rPr>
              <a:t> as blowing agent.</a:t>
            </a:r>
          </a:p>
          <a:p>
            <a:pPr marL="0" indent="0" algn="just">
              <a:buNone/>
            </a:pPr>
            <a:endParaRPr lang="en-US" sz="1800" dirty="0">
              <a:solidFill>
                <a:prstClr val="black"/>
              </a:solidFill>
              <a:latin typeface="Calibri" panose="020F0502020204030204" pitchFamily="34" charset="0"/>
              <a:cs typeface="Calibri" panose="020F0502020204030204" pitchFamily="34" charset="0"/>
            </a:endParaRPr>
          </a:p>
          <a:p>
            <a:pPr algn="just"/>
            <a:r>
              <a:rPr lang="en-US" sz="1800" dirty="0">
                <a:solidFill>
                  <a:prstClr val="black"/>
                </a:solidFill>
                <a:latin typeface="Calibri" panose="020F0502020204030204" pitchFamily="34" charset="0"/>
                <a:cs typeface="Calibri" panose="020F0502020204030204" pitchFamily="34" charset="0"/>
              </a:rPr>
              <a:t>Compare the effect of two different processing techniques on the resultant cellular morphology and the thermal and acoustic insulation properties of the PLA foams.</a:t>
            </a:r>
          </a:p>
          <a:p>
            <a:endParaRPr lang="en-US" dirty="0"/>
          </a:p>
        </p:txBody>
      </p:sp>
      <p:pic>
        <p:nvPicPr>
          <p:cNvPr id="5" name="Picture 2">
            <a:extLst>
              <a:ext uri="{FF2B5EF4-FFF2-40B4-BE49-F238E27FC236}">
                <a16:creationId xmlns:a16="http://schemas.microsoft.com/office/drawing/2014/main" id="{C5B8F82E-1423-4719-960D-9ECD3317F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6E18730-0B67-451B-A8FB-86AD3914CEC1}"/>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231422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476-024E-446D-8734-1E31706CA09F}"/>
              </a:ext>
            </a:extLst>
          </p:cNvPr>
          <p:cNvSpPr>
            <a:spLocks noGrp="1"/>
          </p:cNvSpPr>
          <p:nvPr>
            <p:ph type="title"/>
          </p:nvPr>
        </p:nvSpPr>
        <p:spPr>
          <a:xfrm>
            <a:off x="1905000" y="695680"/>
            <a:ext cx="4959218" cy="345153"/>
          </a:xfrm>
          <a:ln>
            <a:noFill/>
          </a:ln>
        </p:spPr>
        <p:txBody>
          <a:bodyPr vert="horz" lIns="68580" tIns="34290" rIns="68580" bIns="34290" rtlCol="0" anchor="ctr">
            <a:normAutofit fontScale="90000"/>
          </a:bodyPr>
          <a:lstStyle/>
          <a:p>
            <a:pPr algn="ctr"/>
            <a:r>
              <a:rPr lang="en-US" sz="2000" b="1" dirty="0">
                <a:solidFill>
                  <a:schemeClr val="tx1"/>
                </a:solidFill>
              </a:rPr>
              <a:t>Experimental/Characterization setup</a:t>
            </a:r>
          </a:p>
        </p:txBody>
      </p:sp>
      <p:pic>
        <p:nvPicPr>
          <p:cNvPr id="23" name="Content Placeholder 4">
            <a:extLst>
              <a:ext uri="{FF2B5EF4-FFF2-40B4-BE49-F238E27FC236}">
                <a16:creationId xmlns:a16="http://schemas.microsoft.com/office/drawing/2014/main" id="{C0AD5009-2194-4E4A-800B-26BB1CAC1B5F}"/>
              </a:ext>
            </a:extLst>
          </p:cNvPr>
          <p:cNvPicPr>
            <a:picLocks/>
          </p:cNvPicPr>
          <p:nvPr/>
        </p:nvPicPr>
        <p:blipFill rotWithShape="1">
          <a:blip r:embed="rId2">
            <a:extLst>
              <a:ext uri="{28A0092B-C50C-407E-A947-70E740481C1C}">
                <a14:useLocalDpi xmlns:a14="http://schemas.microsoft.com/office/drawing/2010/main" val="0"/>
              </a:ext>
            </a:extLst>
          </a:blip>
          <a:srcRect t="13618" r="3" b="3773"/>
          <a:stretch/>
        </p:blipFill>
        <p:spPr>
          <a:xfrm>
            <a:off x="1257300" y="1066974"/>
            <a:ext cx="6629400" cy="2744453"/>
          </a:xfrm>
          <a:prstGeom prst="rect">
            <a:avLst/>
          </a:prstGeom>
        </p:spPr>
      </p:pic>
      <p:pic>
        <p:nvPicPr>
          <p:cNvPr id="6" name="Picture 5">
            <a:extLst>
              <a:ext uri="{FF2B5EF4-FFF2-40B4-BE49-F238E27FC236}">
                <a16:creationId xmlns:a16="http://schemas.microsoft.com/office/drawing/2014/main" id="{13F44DDA-4B38-4D5F-9C1A-7A61AE18AE40}"/>
              </a:ext>
            </a:extLst>
          </p:cNvPr>
          <p:cNvPicPr/>
          <p:nvPr/>
        </p:nvPicPr>
        <p:blipFill rotWithShape="1">
          <a:blip r:embed="rId3">
            <a:extLst>
              <a:ext uri="{28A0092B-C50C-407E-A947-70E740481C1C}">
                <a14:useLocalDpi xmlns:a14="http://schemas.microsoft.com/office/drawing/2010/main" val="0"/>
              </a:ext>
            </a:extLst>
          </a:blip>
          <a:srcRect t="2218" r="-4" b="-4"/>
          <a:stretch/>
        </p:blipFill>
        <p:spPr>
          <a:xfrm>
            <a:off x="4495933" y="3803209"/>
            <a:ext cx="4113515" cy="2435491"/>
          </a:xfrm>
          <a:prstGeom prst="rect">
            <a:avLst/>
          </a:prstGeom>
        </p:spPr>
      </p:pic>
      <p:pic>
        <p:nvPicPr>
          <p:cNvPr id="7" name="Picture 6">
            <a:extLst>
              <a:ext uri="{FF2B5EF4-FFF2-40B4-BE49-F238E27FC236}">
                <a16:creationId xmlns:a16="http://schemas.microsoft.com/office/drawing/2014/main" id="{C3A7DD94-F134-4CF5-828C-C425F7FC7412}"/>
              </a:ext>
            </a:extLst>
          </p:cNvPr>
          <p:cNvPicPr/>
          <p:nvPr/>
        </p:nvPicPr>
        <p:blipFill rotWithShape="1">
          <a:blip r:embed="rId4">
            <a:extLst>
              <a:ext uri="{28A0092B-C50C-407E-A947-70E740481C1C}">
                <a14:useLocalDpi xmlns:a14="http://schemas.microsoft.com/office/drawing/2010/main" val="0"/>
              </a:ext>
            </a:extLst>
          </a:blip>
          <a:srcRect t="5203" r="1" b="15777"/>
          <a:stretch/>
        </p:blipFill>
        <p:spPr>
          <a:xfrm>
            <a:off x="534552" y="3962400"/>
            <a:ext cx="3808848" cy="2199920"/>
          </a:xfrm>
          <a:prstGeom prst="rect">
            <a:avLst/>
          </a:prstGeom>
        </p:spPr>
      </p:pic>
      <p:pic>
        <p:nvPicPr>
          <p:cNvPr id="8" name="Picture 2">
            <a:extLst>
              <a:ext uri="{FF2B5EF4-FFF2-40B4-BE49-F238E27FC236}">
                <a16:creationId xmlns:a16="http://schemas.microsoft.com/office/drawing/2014/main" id="{69460945-E522-4AA6-8C57-EAADEE6C6D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0353E59E-11B0-4CBB-9D67-98E834B4B7C8}"/>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10" name="Title 1">
            <a:extLst>
              <a:ext uri="{FF2B5EF4-FFF2-40B4-BE49-F238E27FC236}">
                <a16:creationId xmlns:a16="http://schemas.microsoft.com/office/drawing/2014/main" id="{6B478C7A-96A5-4FBE-A6E1-B28BAFE29D12}"/>
              </a:ext>
            </a:extLst>
          </p:cNvPr>
          <p:cNvSpPr txBox="1">
            <a:spLocks/>
          </p:cNvSpPr>
          <p:nvPr/>
        </p:nvSpPr>
        <p:spPr>
          <a:xfrm>
            <a:off x="6063343" y="3173597"/>
            <a:ext cx="3426666" cy="248777"/>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a:solidFill>
                  <a:schemeClr val="tx1"/>
                </a:solidFill>
              </a:rPr>
              <a:t>Setup for Foaming</a:t>
            </a:r>
          </a:p>
        </p:txBody>
      </p:sp>
      <p:sp>
        <p:nvSpPr>
          <p:cNvPr id="11" name="Title 1">
            <a:extLst>
              <a:ext uri="{FF2B5EF4-FFF2-40B4-BE49-F238E27FC236}">
                <a16:creationId xmlns:a16="http://schemas.microsoft.com/office/drawing/2014/main" id="{72BA33AA-7903-4FB7-9B0D-9D50ED40BD1B}"/>
              </a:ext>
            </a:extLst>
          </p:cNvPr>
          <p:cNvSpPr txBox="1">
            <a:spLocks/>
          </p:cNvSpPr>
          <p:nvPr/>
        </p:nvSpPr>
        <p:spPr>
          <a:xfrm>
            <a:off x="352399" y="6294647"/>
            <a:ext cx="3426666" cy="248777"/>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err="1">
                <a:solidFill>
                  <a:schemeClr val="tx1"/>
                </a:solidFill>
              </a:rPr>
              <a:t>Hotdisk</a:t>
            </a:r>
            <a:r>
              <a:rPr lang="en-US" sz="1200" b="1" dirty="0">
                <a:solidFill>
                  <a:schemeClr val="tx1"/>
                </a:solidFill>
              </a:rPr>
              <a:t> for Thermal Conductivity</a:t>
            </a:r>
          </a:p>
        </p:txBody>
      </p:sp>
      <p:sp>
        <p:nvSpPr>
          <p:cNvPr id="12" name="Title 1">
            <a:extLst>
              <a:ext uri="{FF2B5EF4-FFF2-40B4-BE49-F238E27FC236}">
                <a16:creationId xmlns:a16="http://schemas.microsoft.com/office/drawing/2014/main" id="{2E3AF88C-18A7-4EA6-A205-34EC7444D378}"/>
              </a:ext>
            </a:extLst>
          </p:cNvPr>
          <p:cNvSpPr txBox="1">
            <a:spLocks/>
          </p:cNvSpPr>
          <p:nvPr/>
        </p:nvSpPr>
        <p:spPr>
          <a:xfrm>
            <a:off x="5029200" y="6238700"/>
            <a:ext cx="3426666" cy="248777"/>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 b="1" dirty="0">
                <a:solidFill>
                  <a:schemeClr val="tx1"/>
                </a:solidFill>
              </a:rPr>
              <a:t>Impedance tube for Sound Absorption</a:t>
            </a:r>
          </a:p>
        </p:txBody>
      </p:sp>
    </p:spTree>
    <p:extLst>
      <p:ext uri="{BB962C8B-B14F-4D97-AF65-F5344CB8AC3E}">
        <p14:creationId xmlns:p14="http://schemas.microsoft.com/office/powerpoint/2010/main" val="405066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7" name="Title 1">
            <a:extLst>
              <a:ext uri="{FF2B5EF4-FFF2-40B4-BE49-F238E27FC236}">
                <a16:creationId xmlns:a16="http://schemas.microsoft.com/office/drawing/2014/main" id="{CCCAC75F-9BA2-4B1A-88A9-C15CD80E7521}"/>
              </a:ext>
            </a:extLst>
          </p:cNvPr>
          <p:cNvSpPr>
            <a:spLocks noGrp="1"/>
          </p:cNvSpPr>
          <p:nvPr>
            <p:ph type="title"/>
          </p:nvPr>
        </p:nvSpPr>
        <p:spPr>
          <a:xfrm>
            <a:off x="796514" y="998438"/>
            <a:ext cx="7550972" cy="600164"/>
          </a:xfrm>
        </p:spPr>
        <p:txBody>
          <a:bodyPr>
            <a:noAutofit/>
          </a:bodyPr>
          <a:lstStyle/>
          <a:p>
            <a:pPr algn="ctr"/>
            <a:r>
              <a:rPr lang="en-US" sz="3200" b="1" dirty="0"/>
              <a:t>Foaming Parameters for Sorption Test</a:t>
            </a:r>
          </a:p>
        </p:txBody>
      </p:sp>
      <p:sp>
        <p:nvSpPr>
          <p:cNvPr id="9" name="Rectangle 8">
            <a:extLst>
              <a:ext uri="{FF2B5EF4-FFF2-40B4-BE49-F238E27FC236}">
                <a16:creationId xmlns:a16="http://schemas.microsoft.com/office/drawing/2014/main" id="{B7EF43C2-429E-4898-AD6B-1FB85FF278E2}"/>
              </a:ext>
            </a:extLst>
          </p:cNvPr>
          <p:cNvSpPr/>
          <p:nvPr/>
        </p:nvSpPr>
        <p:spPr>
          <a:xfrm>
            <a:off x="598993" y="5333999"/>
            <a:ext cx="3810000" cy="487569"/>
          </a:xfrm>
          <a:prstGeom prst="rect">
            <a:avLst/>
          </a:prstGeom>
        </p:spPr>
        <p:txBody>
          <a:bodyPr wrap="square">
            <a:spAutoFit/>
          </a:bodyPr>
          <a:lstStyle/>
          <a:p>
            <a:pPr algn="ctr">
              <a:lnSpc>
                <a:spcPct val="107000"/>
              </a:lnSpc>
            </a:pPr>
            <a:r>
              <a:rPr lang="en-US" sz="1200" dirty="0">
                <a:latin typeface="Arial" panose="020B0604020202020204" pitchFamily="34" charset="0"/>
                <a:ea typeface="Calibri" panose="020F0502020204030204" pitchFamily="34" charset="0"/>
                <a:cs typeface="Times New Roman" panose="02020603050405020304" pitchFamily="18" charset="0"/>
              </a:rPr>
              <a:t>Experimental combinations for varied temperature (</a:t>
            </a:r>
            <a:r>
              <a:rPr lang="en-US" sz="1200" baseline="30000" dirty="0">
                <a:latin typeface="Arial" panose="020B0604020202020204" pitchFamily="34" charset="0"/>
                <a:ea typeface="Calibri" panose="020F0502020204030204" pitchFamily="34" charset="0"/>
                <a:cs typeface="Times New Roman" panose="02020603050405020304" pitchFamily="18" charset="0"/>
              </a:rPr>
              <a:t>o</a:t>
            </a:r>
            <a:r>
              <a:rPr lang="en-US" sz="1200" dirty="0">
                <a:latin typeface="Arial" panose="020B0604020202020204" pitchFamily="34" charset="0"/>
                <a:ea typeface="Calibri" panose="020F0502020204030204" pitchFamily="34" charset="0"/>
                <a:cs typeface="Times New Roman" panose="02020603050405020304" pitchFamily="18" charset="0"/>
              </a:rPr>
              <a:t>C) at fixed pressure (Mpa)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7DD0877C-A538-4D3B-B509-AE305557C8CE}"/>
              </a:ext>
            </a:extLst>
          </p:cNvPr>
          <p:cNvSpPr/>
          <p:nvPr/>
        </p:nvSpPr>
        <p:spPr>
          <a:xfrm>
            <a:off x="4478187" y="5336343"/>
            <a:ext cx="4251116" cy="523220"/>
          </a:xfrm>
          <a:prstGeom prst="rect">
            <a:avLst/>
          </a:prstGeom>
        </p:spPr>
        <p:txBody>
          <a:bodyPr wrap="square">
            <a:spAutoFit/>
          </a:bodyPr>
          <a:lstStyle/>
          <a:p>
            <a:pPr marL="1028536" indent="-1028536" defTabSz="2742764">
              <a:spcBef>
                <a:spcPct val="20000"/>
              </a:spcBef>
              <a:defRPr/>
            </a:pPr>
            <a:r>
              <a:rPr lang="en-US" sz="1400" dirty="0">
                <a:solidFill>
                  <a:prstClr val="black"/>
                </a:solidFill>
                <a:latin typeface="Calibri" panose="020F0502020204030204" pitchFamily="34" charset="0"/>
                <a:ea typeface="Calibri" panose="020F0502020204030204" pitchFamily="34" charset="0"/>
                <a:cs typeface="Calibri" panose="020F0502020204030204" pitchFamily="34" charset="0"/>
              </a:rPr>
              <a:t>Experimental combinations for varied pressure (MPa at fixed temperature (</a:t>
            </a:r>
            <a:r>
              <a:rPr lang="en-US" sz="1400" baseline="30000" dirty="0">
                <a:latin typeface="Arial" panose="020B0604020202020204" pitchFamily="34" charset="0"/>
                <a:ea typeface="Calibri" panose="020F0502020204030204" pitchFamily="34" charset="0"/>
                <a:cs typeface="Times New Roman" panose="02020603050405020304" pitchFamily="18" charset="0"/>
              </a:rPr>
              <a:t>o</a:t>
            </a:r>
            <a:r>
              <a:rPr lang="en-US" sz="1400" dirty="0">
                <a:latin typeface="Arial" panose="020B0604020202020204" pitchFamily="34" charset="0"/>
                <a:ea typeface="Calibri" panose="020F0502020204030204" pitchFamily="34" charset="0"/>
                <a:cs typeface="Times New Roman" panose="02020603050405020304" pitchFamily="18" charset="0"/>
              </a:rPr>
              <a:t>C</a:t>
            </a:r>
            <a:r>
              <a:rPr lang="en-US" sz="14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sz="1400" dirty="0">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78090599"/>
              </p:ext>
            </p:extLst>
          </p:nvPr>
        </p:nvGraphicFramePr>
        <p:xfrm>
          <a:off x="518075" y="2285974"/>
          <a:ext cx="3971835" cy="2809578"/>
        </p:xfrm>
        <a:graphic>
          <a:graphicData uri="http://schemas.openxmlformats.org/drawingml/2006/table">
            <a:tbl>
              <a:tblPr>
                <a:tableStyleId>{35758FB7-9AC5-4552-8A53-C91805E547FA}</a:tableStyleId>
              </a:tblPr>
              <a:tblGrid>
                <a:gridCol w="1910504">
                  <a:extLst>
                    <a:ext uri="{9D8B030D-6E8A-4147-A177-3AD203B41FA5}">
                      <a16:colId xmlns:a16="http://schemas.microsoft.com/office/drawing/2014/main" val="20000"/>
                    </a:ext>
                  </a:extLst>
                </a:gridCol>
                <a:gridCol w="2061331">
                  <a:extLst>
                    <a:ext uri="{9D8B030D-6E8A-4147-A177-3AD203B41FA5}">
                      <a16:colId xmlns:a16="http://schemas.microsoft.com/office/drawing/2014/main" val="20001"/>
                    </a:ext>
                  </a:extLst>
                </a:gridCol>
              </a:tblGrid>
              <a:tr h="468263">
                <a:tc>
                  <a:txBody>
                    <a:bodyPr/>
                    <a:lstStyle/>
                    <a:p>
                      <a:pPr algn="ctr" fontAlgn="b"/>
                      <a:r>
                        <a:rPr lang="en-US" sz="1200" b="1" u="none" strike="noStrike" dirty="0">
                          <a:effectLst/>
                        </a:rPr>
                        <a:t>Varied Temperature (C)</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b="1" u="none" strike="noStrike" dirty="0">
                          <a:effectLst/>
                        </a:rPr>
                        <a:t>Fixed Pressure (MPa)</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468263">
                <a:tc>
                  <a:txBody>
                    <a:bodyPr/>
                    <a:lstStyle/>
                    <a:p>
                      <a:pPr algn="ctr" fontAlgn="b"/>
                      <a:r>
                        <a:rPr lang="en-US" sz="1200" u="none" strike="noStrike" dirty="0">
                          <a:effectLst/>
                        </a:rPr>
                        <a:t>23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2.07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468263">
                <a:tc>
                  <a:txBody>
                    <a:bodyPr/>
                    <a:lstStyle/>
                    <a:p>
                      <a:pPr algn="ctr" fontAlgn="b"/>
                      <a:r>
                        <a:rPr lang="en-US" sz="1200" u="none" strike="noStrike" dirty="0">
                          <a:effectLst/>
                        </a:rPr>
                        <a:t>31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3.10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468263">
                <a:tc>
                  <a:txBody>
                    <a:bodyPr/>
                    <a:lstStyle/>
                    <a:p>
                      <a:pPr algn="ctr" fontAlgn="b"/>
                      <a:r>
                        <a:rPr lang="en-US" sz="1200" u="none" strike="noStrike" dirty="0">
                          <a:effectLst/>
                        </a:rPr>
                        <a:t>45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4.14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468263">
                <a:tc>
                  <a:txBody>
                    <a:bodyPr/>
                    <a:lstStyle/>
                    <a:p>
                      <a:pPr algn="ctr" fontAlgn="b"/>
                      <a:r>
                        <a:rPr lang="en-US" sz="1200" u="none" strike="noStrike">
                          <a:effectLst/>
                        </a:rPr>
                        <a:t>58</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6.21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468263">
                <a:tc>
                  <a:txBody>
                    <a:bodyPr/>
                    <a:lstStyle/>
                    <a:p>
                      <a:pPr algn="ctr" fontAlgn="b"/>
                      <a:r>
                        <a:rPr lang="en-US" sz="1200" u="none" strike="noStrike">
                          <a:effectLst/>
                        </a:rPr>
                        <a:t>70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8.27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8256975"/>
              </p:ext>
            </p:extLst>
          </p:nvPr>
        </p:nvGraphicFramePr>
        <p:xfrm>
          <a:off x="4792897" y="2240882"/>
          <a:ext cx="3833028" cy="2854668"/>
        </p:xfrm>
        <a:graphic>
          <a:graphicData uri="http://schemas.openxmlformats.org/drawingml/2006/table">
            <a:tbl>
              <a:tblPr>
                <a:tableStyleId>{35758FB7-9AC5-4552-8A53-C91805E547FA}</a:tableStyleId>
              </a:tblPr>
              <a:tblGrid>
                <a:gridCol w="1971799">
                  <a:extLst>
                    <a:ext uri="{9D8B030D-6E8A-4147-A177-3AD203B41FA5}">
                      <a16:colId xmlns:a16="http://schemas.microsoft.com/office/drawing/2014/main" val="20000"/>
                    </a:ext>
                  </a:extLst>
                </a:gridCol>
                <a:gridCol w="1861229">
                  <a:extLst>
                    <a:ext uri="{9D8B030D-6E8A-4147-A177-3AD203B41FA5}">
                      <a16:colId xmlns:a16="http://schemas.microsoft.com/office/drawing/2014/main" val="20001"/>
                    </a:ext>
                  </a:extLst>
                </a:gridCol>
              </a:tblGrid>
              <a:tr h="475778">
                <a:tc>
                  <a:txBody>
                    <a:bodyPr/>
                    <a:lstStyle/>
                    <a:p>
                      <a:pPr algn="ctr" fontAlgn="b"/>
                      <a:r>
                        <a:rPr lang="en-US" sz="1200" b="1" u="none" strike="noStrike" dirty="0">
                          <a:effectLst/>
                        </a:rPr>
                        <a:t>Fixed Temperature (C)</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b="1" u="none" strike="noStrike" dirty="0">
                          <a:effectLst/>
                        </a:rPr>
                        <a:t>Varied Pressure (MPa)</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0"/>
                  </a:ext>
                </a:extLst>
              </a:tr>
              <a:tr h="475778">
                <a:tc>
                  <a:txBody>
                    <a:bodyPr/>
                    <a:lstStyle/>
                    <a:p>
                      <a:pPr algn="ctr" fontAlgn="b"/>
                      <a:r>
                        <a:rPr lang="en-US" sz="1200" u="none" strike="noStrike" dirty="0">
                          <a:effectLst/>
                        </a:rPr>
                        <a:t>23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2.07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475778">
                <a:tc>
                  <a:txBody>
                    <a:bodyPr/>
                    <a:lstStyle/>
                    <a:p>
                      <a:pPr algn="ctr" fontAlgn="b"/>
                      <a:r>
                        <a:rPr lang="en-US" sz="1200" u="none" strike="noStrike" dirty="0">
                          <a:effectLst/>
                        </a:rPr>
                        <a:t>31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3.10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475778">
                <a:tc>
                  <a:txBody>
                    <a:bodyPr/>
                    <a:lstStyle/>
                    <a:p>
                      <a:pPr algn="ctr" fontAlgn="b"/>
                      <a:r>
                        <a:rPr lang="en-US" sz="1200" u="none" strike="noStrike" dirty="0">
                          <a:effectLst/>
                        </a:rPr>
                        <a:t>45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4.14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475778">
                <a:tc>
                  <a:txBody>
                    <a:bodyPr/>
                    <a:lstStyle/>
                    <a:p>
                      <a:pPr algn="ctr" fontAlgn="b"/>
                      <a:r>
                        <a:rPr lang="en-US" sz="1200" u="none" strike="noStrike" dirty="0">
                          <a:effectLst/>
                        </a:rPr>
                        <a:t>58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6.21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475778">
                <a:tc>
                  <a:txBody>
                    <a:bodyPr/>
                    <a:lstStyle/>
                    <a:p>
                      <a:pPr algn="ctr" fontAlgn="b"/>
                      <a:r>
                        <a:rPr lang="en-US" sz="1200" u="none" strike="noStrike">
                          <a:effectLst/>
                        </a:rPr>
                        <a:t>70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US" sz="1200" u="none" strike="noStrike" dirty="0">
                          <a:effectLst/>
                        </a:rPr>
                        <a:t>8.27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981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52CF-9104-4706-AC40-CA0A75553C61}"/>
              </a:ext>
            </a:extLst>
          </p:cNvPr>
          <p:cNvSpPr>
            <a:spLocks noGrp="1"/>
          </p:cNvSpPr>
          <p:nvPr>
            <p:ph type="title"/>
          </p:nvPr>
        </p:nvSpPr>
        <p:spPr>
          <a:xfrm>
            <a:off x="453019" y="758407"/>
            <a:ext cx="8081381" cy="1146594"/>
          </a:xfrm>
        </p:spPr>
        <p:txBody>
          <a:bodyPr>
            <a:normAutofit fontScale="90000"/>
          </a:bodyPr>
          <a:lstStyle/>
          <a:p>
            <a:pPr algn="ctr"/>
            <a:r>
              <a:rPr lang="en-US" b="1" dirty="0"/>
              <a:t>Schematics for the Batch Foaming Process</a:t>
            </a:r>
          </a:p>
        </p:txBody>
      </p:sp>
      <p:pic>
        <p:nvPicPr>
          <p:cNvPr id="5" name="Picture 4">
            <a:extLst>
              <a:ext uri="{FF2B5EF4-FFF2-40B4-BE49-F238E27FC236}">
                <a16:creationId xmlns:a16="http://schemas.microsoft.com/office/drawing/2014/main" id="{FF27D3E3-A465-40EC-8EF7-8EC49F8A3F2F}"/>
              </a:ext>
            </a:extLst>
          </p:cNvPr>
          <p:cNvPicPr>
            <a:picLocks noChangeAspect="1"/>
          </p:cNvPicPr>
          <p:nvPr/>
        </p:nvPicPr>
        <p:blipFill>
          <a:blip r:embed="rId2"/>
          <a:stretch>
            <a:fillRect/>
          </a:stretch>
        </p:blipFill>
        <p:spPr>
          <a:xfrm>
            <a:off x="5135664" y="1984772"/>
            <a:ext cx="3398736" cy="3409664"/>
          </a:xfrm>
          <a:prstGeom prst="rect">
            <a:avLst/>
          </a:prstGeom>
        </p:spPr>
      </p:pic>
      <p:pic>
        <p:nvPicPr>
          <p:cNvPr id="6" name="Picture 5">
            <a:extLst>
              <a:ext uri="{FF2B5EF4-FFF2-40B4-BE49-F238E27FC236}">
                <a16:creationId xmlns:a16="http://schemas.microsoft.com/office/drawing/2014/main" id="{477B6AB7-3855-4CF0-A205-F63A5C1C6B25}"/>
              </a:ext>
            </a:extLst>
          </p:cNvPr>
          <p:cNvPicPr>
            <a:picLocks noChangeAspect="1"/>
          </p:cNvPicPr>
          <p:nvPr/>
        </p:nvPicPr>
        <p:blipFill>
          <a:blip r:embed="rId3"/>
          <a:stretch>
            <a:fillRect/>
          </a:stretch>
        </p:blipFill>
        <p:spPr>
          <a:xfrm>
            <a:off x="575506" y="2398209"/>
            <a:ext cx="4528506" cy="2922337"/>
          </a:xfrm>
          <a:prstGeom prst="rect">
            <a:avLst/>
          </a:prstGeom>
        </p:spPr>
      </p:pic>
      <p:sp>
        <p:nvSpPr>
          <p:cNvPr id="7" name="Title 1">
            <a:extLst>
              <a:ext uri="{FF2B5EF4-FFF2-40B4-BE49-F238E27FC236}">
                <a16:creationId xmlns:a16="http://schemas.microsoft.com/office/drawing/2014/main" id="{1852CF52-3EB0-4025-A727-589F3DFB0B8B}"/>
              </a:ext>
            </a:extLst>
          </p:cNvPr>
          <p:cNvSpPr txBox="1">
            <a:spLocks/>
          </p:cNvSpPr>
          <p:nvPr/>
        </p:nvSpPr>
        <p:spPr>
          <a:xfrm>
            <a:off x="609600" y="5892332"/>
            <a:ext cx="3834749" cy="21828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t>Schematics for the Thermal Soak Process</a:t>
            </a:r>
          </a:p>
        </p:txBody>
      </p:sp>
      <p:sp>
        <p:nvSpPr>
          <p:cNvPr id="8" name="Title 1">
            <a:extLst>
              <a:ext uri="{FF2B5EF4-FFF2-40B4-BE49-F238E27FC236}">
                <a16:creationId xmlns:a16="http://schemas.microsoft.com/office/drawing/2014/main" id="{FFB5B752-C29B-4B83-9794-A5C035177C8A}"/>
              </a:ext>
            </a:extLst>
          </p:cNvPr>
          <p:cNvSpPr txBox="1">
            <a:spLocks/>
          </p:cNvSpPr>
          <p:nvPr/>
        </p:nvSpPr>
        <p:spPr>
          <a:xfrm>
            <a:off x="4699652" y="5892333"/>
            <a:ext cx="4131342" cy="234622"/>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dirty="0"/>
              <a:t>Schematics for the Decompression Process</a:t>
            </a:r>
          </a:p>
        </p:txBody>
      </p:sp>
      <p:pic>
        <p:nvPicPr>
          <p:cNvPr id="9" name="Picture 2">
            <a:extLst>
              <a:ext uri="{FF2B5EF4-FFF2-40B4-BE49-F238E27FC236}">
                <a16:creationId xmlns:a16="http://schemas.microsoft.com/office/drawing/2014/main" id="{2614351C-C10B-49D1-9935-C65B4F5BE4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226AC211-8C7F-4BDC-8D32-2C9112ED8F6F}"/>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52839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ABE8-5EF7-42D7-84F3-2DFD9351C3E5}"/>
              </a:ext>
            </a:extLst>
          </p:cNvPr>
          <p:cNvSpPr>
            <a:spLocks noGrp="1"/>
          </p:cNvSpPr>
          <p:nvPr>
            <p:ph type="title"/>
          </p:nvPr>
        </p:nvSpPr>
        <p:spPr>
          <a:xfrm>
            <a:off x="479564" y="3198433"/>
            <a:ext cx="7886700" cy="994172"/>
          </a:xfrm>
        </p:spPr>
        <p:txBody>
          <a:bodyPr/>
          <a:lstStyle/>
          <a:p>
            <a:pPr algn="ctr"/>
            <a:r>
              <a:rPr lang="en-US" b="1" dirty="0"/>
              <a:t>Results and Discussions</a:t>
            </a:r>
          </a:p>
        </p:txBody>
      </p:sp>
      <p:pic>
        <p:nvPicPr>
          <p:cNvPr id="3" name="Picture 2">
            <a:extLst>
              <a:ext uri="{FF2B5EF4-FFF2-40B4-BE49-F238E27FC236}">
                <a16:creationId xmlns:a16="http://schemas.microsoft.com/office/drawing/2014/main" id="{BFEE4BDF-B50B-413E-9DF4-90AEE33381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E175CF87-535F-4EB5-B6F0-90AC7C5A4C42}"/>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321112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3E1F-3CBC-4274-9E85-2623F657E3D5}"/>
              </a:ext>
            </a:extLst>
          </p:cNvPr>
          <p:cNvSpPr>
            <a:spLocks noGrp="1"/>
          </p:cNvSpPr>
          <p:nvPr>
            <p:ph type="title"/>
          </p:nvPr>
        </p:nvSpPr>
        <p:spPr>
          <a:xfrm>
            <a:off x="473021" y="737737"/>
            <a:ext cx="7872319" cy="517400"/>
          </a:xfrm>
        </p:spPr>
        <p:txBody>
          <a:bodyPr>
            <a:normAutofit fontScale="90000"/>
          </a:bodyPr>
          <a:lstStyle/>
          <a:p>
            <a:pPr algn="ctr"/>
            <a:r>
              <a:rPr lang="en-US" b="1" dirty="0"/>
              <a:t>Results of Sorption tests</a:t>
            </a:r>
          </a:p>
        </p:txBody>
      </p:sp>
      <p:sp>
        <p:nvSpPr>
          <p:cNvPr id="4" name="Content Placeholder 3">
            <a:extLst>
              <a:ext uri="{FF2B5EF4-FFF2-40B4-BE49-F238E27FC236}">
                <a16:creationId xmlns:a16="http://schemas.microsoft.com/office/drawing/2014/main" id="{8FB54AF8-A634-41A4-A0BD-90A9FA90C3C1}"/>
              </a:ext>
            </a:extLst>
          </p:cNvPr>
          <p:cNvSpPr>
            <a:spLocks noGrp="1"/>
          </p:cNvSpPr>
          <p:nvPr>
            <p:ph sz="quarter" idx="14"/>
          </p:nvPr>
        </p:nvSpPr>
        <p:spPr>
          <a:xfrm>
            <a:off x="580870" y="5879406"/>
            <a:ext cx="7620000" cy="585392"/>
          </a:xfrm>
        </p:spPr>
        <p:txBody>
          <a:bodyPr>
            <a:noAutofit/>
          </a:bodyPr>
          <a:lstStyle/>
          <a:p>
            <a:r>
              <a:rPr lang="en-US" sz="1600" dirty="0">
                <a:solidFill>
                  <a:schemeClr val="tx1"/>
                </a:solidFill>
                <a:latin typeface="Arial" panose="020B0604020202020204" pitchFamily="34" charset="0"/>
                <a:cs typeface="Arial" panose="020B0604020202020204" pitchFamily="34" charset="0"/>
              </a:rPr>
              <a:t>A higher solubility of about 40 % was recorded for the amorphous grade compared to the semi-crystalline grade. </a:t>
            </a:r>
            <a:endParaRPr lang="en-US" sz="15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16C6B8C-6DD7-400A-90DD-D397FA1072F4}"/>
              </a:ext>
            </a:extLst>
          </p:cNvPr>
          <p:cNvPicPr/>
          <p:nvPr/>
        </p:nvPicPr>
        <p:blipFill>
          <a:blip r:embed="rId2"/>
          <a:stretch>
            <a:fillRect/>
          </a:stretch>
        </p:blipFill>
        <p:spPr>
          <a:xfrm>
            <a:off x="1061232" y="1327312"/>
            <a:ext cx="3059324" cy="2139177"/>
          </a:xfrm>
          <a:prstGeom prst="rect">
            <a:avLst/>
          </a:prstGeom>
        </p:spPr>
      </p:pic>
      <p:pic>
        <p:nvPicPr>
          <p:cNvPr id="6" name="Picture 5">
            <a:extLst>
              <a:ext uri="{FF2B5EF4-FFF2-40B4-BE49-F238E27FC236}">
                <a16:creationId xmlns:a16="http://schemas.microsoft.com/office/drawing/2014/main" id="{223314BA-385F-4B86-B6A2-A1473C6FBFFB}"/>
              </a:ext>
            </a:extLst>
          </p:cNvPr>
          <p:cNvPicPr/>
          <p:nvPr/>
        </p:nvPicPr>
        <p:blipFill>
          <a:blip r:embed="rId3"/>
          <a:stretch>
            <a:fillRect/>
          </a:stretch>
        </p:blipFill>
        <p:spPr>
          <a:xfrm>
            <a:off x="5023445" y="1269575"/>
            <a:ext cx="2953742" cy="2196914"/>
          </a:xfrm>
          <a:prstGeom prst="rect">
            <a:avLst/>
          </a:prstGeom>
        </p:spPr>
      </p:pic>
      <p:pic>
        <p:nvPicPr>
          <p:cNvPr id="7" name="Picture 6">
            <a:extLst>
              <a:ext uri="{FF2B5EF4-FFF2-40B4-BE49-F238E27FC236}">
                <a16:creationId xmlns:a16="http://schemas.microsoft.com/office/drawing/2014/main" id="{A4B9F6BA-4809-484B-AED8-302A4F148713}"/>
              </a:ext>
            </a:extLst>
          </p:cNvPr>
          <p:cNvPicPr/>
          <p:nvPr/>
        </p:nvPicPr>
        <p:blipFill>
          <a:blip r:embed="rId4"/>
          <a:stretch>
            <a:fillRect/>
          </a:stretch>
        </p:blipFill>
        <p:spPr>
          <a:xfrm>
            <a:off x="1280031" y="3569976"/>
            <a:ext cx="2814021" cy="2294992"/>
          </a:xfrm>
          <a:prstGeom prst="rect">
            <a:avLst/>
          </a:prstGeom>
        </p:spPr>
      </p:pic>
      <p:pic>
        <p:nvPicPr>
          <p:cNvPr id="8" name="Picture 7">
            <a:extLst>
              <a:ext uri="{FF2B5EF4-FFF2-40B4-BE49-F238E27FC236}">
                <a16:creationId xmlns:a16="http://schemas.microsoft.com/office/drawing/2014/main" id="{A33F68B2-EA83-4FD4-AC65-DCE50D80B068}"/>
              </a:ext>
            </a:extLst>
          </p:cNvPr>
          <p:cNvPicPr/>
          <p:nvPr/>
        </p:nvPicPr>
        <p:blipFill>
          <a:blip r:embed="rId5"/>
          <a:stretch>
            <a:fillRect/>
          </a:stretch>
        </p:blipFill>
        <p:spPr>
          <a:xfrm>
            <a:off x="5186979" y="3674681"/>
            <a:ext cx="2790207" cy="2196914"/>
          </a:xfrm>
          <a:prstGeom prst="rect">
            <a:avLst/>
          </a:prstGeom>
        </p:spPr>
      </p:pic>
      <p:pic>
        <p:nvPicPr>
          <p:cNvPr id="9" name="Picture 8">
            <a:extLst>
              <a:ext uri="{FF2B5EF4-FFF2-40B4-BE49-F238E27FC236}">
                <a16:creationId xmlns:a16="http://schemas.microsoft.com/office/drawing/2014/main" id="{2E7BB4DE-6E18-4F4A-957F-ED494BBC65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8B29689E-80E9-46C6-BFE8-DFE51F546BDB}"/>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162348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DA24-14A4-4897-AEFA-808BCECF9711}"/>
              </a:ext>
            </a:extLst>
          </p:cNvPr>
          <p:cNvSpPr>
            <a:spLocks noGrp="1"/>
          </p:cNvSpPr>
          <p:nvPr>
            <p:ph type="title"/>
          </p:nvPr>
        </p:nvSpPr>
        <p:spPr>
          <a:xfrm>
            <a:off x="321934" y="1066800"/>
            <a:ext cx="8796131" cy="559077"/>
          </a:xfrm>
        </p:spPr>
        <p:txBody>
          <a:bodyPr>
            <a:normAutofit fontScale="90000"/>
          </a:bodyPr>
          <a:lstStyle/>
          <a:p>
            <a:pPr algn="ctr"/>
            <a:r>
              <a:rPr lang="en-US" b="1" dirty="0"/>
              <a:t>DSC Results of Foams</a:t>
            </a:r>
          </a:p>
        </p:txBody>
      </p:sp>
      <p:graphicFrame>
        <p:nvGraphicFramePr>
          <p:cNvPr id="6" name="Content Placeholder 5">
            <a:extLst>
              <a:ext uri="{FF2B5EF4-FFF2-40B4-BE49-F238E27FC236}">
                <a16:creationId xmlns:a16="http://schemas.microsoft.com/office/drawing/2014/main" id="{AA721181-4E0B-45F4-BD99-F1415D8B3F61}"/>
              </a:ext>
            </a:extLst>
          </p:cNvPr>
          <p:cNvGraphicFramePr>
            <a:graphicFrameLocks noGrp="1"/>
          </p:cNvGraphicFramePr>
          <p:nvPr>
            <p:ph sz="quarter" idx="14"/>
            <p:extLst>
              <p:ext uri="{D42A27DB-BD31-4B8C-83A1-F6EECF244321}">
                <p14:modId xmlns:p14="http://schemas.microsoft.com/office/powerpoint/2010/main" val="3026255068"/>
              </p:ext>
            </p:extLst>
          </p:nvPr>
        </p:nvGraphicFramePr>
        <p:xfrm>
          <a:off x="4953000" y="2030682"/>
          <a:ext cx="3635496" cy="3760518"/>
        </p:xfrm>
        <a:graphic>
          <a:graphicData uri="http://schemas.openxmlformats.org/drawingml/2006/table">
            <a:tbl>
              <a:tblPr firstRow="1" firstCol="1" bandRow="1">
                <a:tableStyleId>{7DF18680-E054-41AD-8BC1-D1AEF772440D}</a:tableStyleId>
              </a:tblPr>
              <a:tblGrid>
                <a:gridCol w="1007860">
                  <a:extLst>
                    <a:ext uri="{9D8B030D-6E8A-4147-A177-3AD203B41FA5}">
                      <a16:colId xmlns:a16="http://schemas.microsoft.com/office/drawing/2014/main" val="3813200498"/>
                    </a:ext>
                  </a:extLst>
                </a:gridCol>
                <a:gridCol w="1247827">
                  <a:extLst>
                    <a:ext uri="{9D8B030D-6E8A-4147-A177-3AD203B41FA5}">
                      <a16:colId xmlns:a16="http://schemas.microsoft.com/office/drawing/2014/main" val="4129742163"/>
                    </a:ext>
                  </a:extLst>
                </a:gridCol>
                <a:gridCol w="1379809">
                  <a:extLst>
                    <a:ext uri="{9D8B030D-6E8A-4147-A177-3AD203B41FA5}">
                      <a16:colId xmlns:a16="http://schemas.microsoft.com/office/drawing/2014/main" val="2042136352"/>
                    </a:ext>
                  </a:extLst>
                </a:gridCol>
              </a:tblGrid>
              <a:tr h="527389">
                <a:tc>
                  <a:txBody>
                    <a:bodyPr/>
                    <a:lstStyle/>
                    <a:p>
                      <a:pPr marL="0" marR="0" algn="ctr">
                        <a:lnSpc>
                          <a:spcPct val="107000"/>
                        </a:lnSpc>
                        <a:spcBef>
                          <a:spcPts val="0"/>
                        </a:spcBef>
                        <a:spcAft>
                          <a:spcPts val="0"/>
                        </a:spcAft>
                      </a:pPr>
                      <a:r>
                        <a:rPr lang="en-US" sz="1200" b="1" dirty="0">
                          <a:solidFill>
                            <a:schemeClr val="tx1"/>
                          </a:solidFill>
                          <a:effectLst/>
                        </a:rPr>
                        <a:t>Foam Type</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solidFill>
                            <a:schemeClr val="tx1"/>
                          </a:solidFill>
                          <a:effectLst/>
                        </a:rPr>
                        <a:t>First Cycle T g (</a:t>
                      </a:r>
                      <a:r>
                        <a:rPr lang="en-US" sz="1200" b="1" baseline="30000" dirty="0">
                          <a:solidFill>
                            <a:schemeClr val="tx1"/>
                          </a:solidFill>
                          <a:effectLst/>
                        </a:rPr>
                        <a:t>o</a:t>
                      </a:r>
                      <a:r>
                        <a:rPr lang="en-US" sz="1200" b="1" dirty="0">
                          <a:solidFill>
                            <a:schemeClr val="tx1"/>
                          </a:solidFill>
                          <a:effectLst/>
                        </a:rPr>
                        <a:t>C)</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b="1" dirty="0">
                          <a:solidFill>
                            <a:schemeClr val="tx1"/>
                          </a:solidFill>
                          <a:effectLst/>
                        </a:rPr>
                        <a:t>Second Cycle T g (</a:t>
                      </a:r>
                      <a:r>
                        <a:rPr lang="en-US" sz="1200" b="1" baseline="30000" dirty="0">
                          <a:solidFill>
                            <a:schemeClr val="tx1"/>
                          </a:solidFill>
                          <a:effectLst/>
                        </a:rPr>
                        <a:t>o</a:t>
                      </a:r>
                      <a:r>
                        <a:rPr lang="en-US" sz="1200" b="1" dirty="0">
                          <a:solidFill>
                            <a:schemeClr val="tx1"/>
                          </a:solidFill>
                          <a:effectLst/>
                        </a:rPr>
                        <a:t>C)</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64916264"/>
                  </a:ext>
                </a:extLst>
              </a:tr>
              <a:tr h="458600">
                <a:tc>
                  <a:txBody>
                    <a:bodyPr/>
                    <a:lstStyle/>
                    <a:p>
                      <a:pPr marL="0" marR="0" algn="ctr">
                        <a:lnSpc>
                          <a:spcPct val="107000"/>
                        </a:lnSpc>
                        <a:spcBef>
                          <a:spcPts val="0"/>
                        </a:spcBef>
                        <a:spcAft>
                          <a:spcPts val="0"/>
                        </a:spcAft>
                      </a:pPr>
                      <a:r>
                        <a:rPr lang="en-US" sz="1200" b="1" dirty="0">
                          <a:solidFill>
                            <a:schemeClr val="tx1"/>
                          </a:solidFill>
                          <a:effectLst/>
                        </a:rPr>
                        <a:t>TS 1</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59.16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59.34</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46293569"/>
                  </a:ext>
                </a:extLst>
              </a:tr>
              <a:tr h="458600">
                <a:tc>
                  <a:txBody>
                    <a:bodyPr/>
                    <a:lstStyle/>
                    <a:p>
                      <a:pPr marL="0" marR="0" algn="ctr">
                        <a:lnSpc>
                          <a:spcPct val="107000"/>
                        </a:lnSpc>
                        <a:spcBef>
                          <a:spcPts val="0"/>
                        </a:spcBef>
                        <a:spcAft>
                          <a:spcPts val="0"/>
                        </a:spcAft>
                      </a:pPr>
                      <a:r>
                        <a:rPr lang="en-US" sz="1200" b="1" dirty="0">
                          <a:solidFill>
                            <a:schemeClr val="tx1"/>
                          </a:solidFill>
                          <a:effectLst/>
                        </a:rPr>
                        <a:t>TS 2</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59.69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59.37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28164901"/>
                  </a:ext>
                </a:extLst>
              </a:tr>
              <a:tr h="458600">
                <a:tc>
                  <a:txBody>
                    <a:bodyPr/>
                    <a:lstStyle/>
                    <a:p>
                      <a:pPr marL="0" marR="0" algn="ctr">
                        <a:lnSpc>
                          <a:spcPct val="107000"/>
                        </a:lnSpc>
                        <a:spcBef>
                          <a:spcPts val="0"/>
                        </a:spcBef>
                        <a:spcAft>
                          <a:spcPts val="0"/>
                        </a:spcAft>
                      </a:pPr>
                      <a:r>
                        <a:rPr lang="en-US" sz="1200" b="1" dirty="0">
                          <a:solidFill>
                            <a:schemeClr val="tx1"/>
                          </a:solidFill>
                          <a:effectLst/>
                        </a:rPr>
                        <a:t>D1</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56.9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59.32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23701503"/>
                  </a:ext>
                </a:extLst>
              </a:tr>
              <a:tr h="458600">
                <a:tc>
                  <a:txBody>
                    <a:bodyPr/>
                    <a:lstStyle/>
                    <a:p>
                      <a:pPr marL="0" marR="0" algn="ctr">
                        <a:lnSpc>
                          <a:spcPct val="107000"/>
                        </a:lnSpc>
                        <a:spcBef>
                          <a:spcPts val="0"/>
                        </a:spcBef>
                        <a:spcAft>
                          <a:spcPts val="0"/>
                        </a:spcAft>
                      </a:pPr>
                      <a:r>
                        <a:rPr lang="en-US" sz="1200" b="1" dirty="0">
                          <a:solidFill>
                            <a:schemeClr val="tx1"/>
                          </a:solidFill>
                          <a:effectLst/>
                        </a:rPr>
                        <a:t>D2</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60.33</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60.19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877587285"/>
                  </a:ext>
                </a:extLst>
              </a:tr>
              <a:tr h="458600">
                <a:tc>
                  <a:txBody>
                    <a:bodyPr/>
                    <a:lstStyle/>
                    <a:p>
                      <a:pPr marL="0" marR="0" algn="ctr">
                        <a:lnSpc>
                          <a:spcPct val="107000"/>
                        </a:lnSpc>
                        <a:spcBef>
                          <a:spcPts val="0"/>
                        </a:spcBef>
                        <a:spcAft>
                          <a:spcPts val="0"/>
                        </a:spcAft>
                      </a:pPr>
                      <a:r>
                        <a:rPr lang="en-US" sz="1200" b="1" dirty="0">
                          <a:solidFill>
                            <a:schemeClr val="tx1"/>
                          </a:solidFill>
                          <a:effectLst/>
                        </a:rPr>
                        <a:t>D3</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60.9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60.25</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54313932"/>
                  </a:ext>
                </a:extLst>
              </a:tr>
              <a:tr h="458600">
                <a:tc>
                  <a:txBody>
                    <a:bodyPr/>
                    <a:lstStyle/>
                    <a:p>
                      <a:pPr marL="0" marR="0" algn="ctr">
                        <a:lnSpc>
                          <a:spcPct val="107000"/>
                        </a:lnSpc>
                        <a:spcBef>
                          <a:spcPts val="0"/>
                        </a:spcBef>
                        <a:spcAft>
                          <a:spcPts val="0"/>
                        </a:spcAft>
                      </a:pPr>
                      <a:r>
                        <a:rPr lang="en-US" sz="1200" b="1" dirty="0">
                          <a:solidFill>
                            <a:schemeClr val="tx1"/>
                          </a:solidFill>
                          <a:effectLst/>
                        </a:rPr>
                        <a:t>D4</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61.48</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60.66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13297869"/>
                  </a:ext>
                </a:extLst>
              </a:tr>
              <a:tr h="481529">
                <a:tc>
                  <a:txBody>
                    <a:bodyPr/>
                    <a:lstStyle/>
                    <a:p>
                      <a:pPr marL="0" marR="0" algn="ctr">
                        <a:lnSpc>
                          <a:spcPct val="107000"/>
                        </a:lnSpc>
                        <a:spcBef>
                          <a:spcPts val="0"/>
                        </a:spcBef>
                        <a:spcAft>
                          <a:spcPts val="0"/>
                        </a:spcAft>
                      </a:pPr>
                      <a:r>
                        <a:rPr lang="en-US" sz="1200" b="1" dirty="0" err="1">
                          <a:solidFill>
                            <a:schemeClr val="tx1"/>
                          </a:solidFill>
                          <a:effectLst/>
                        </a:rPr>
                        <a:t>Unf</a:t>
                      </a:r>
                      <a:r>
                        <a:rPr lang="en-US" sz="1200" b="1" dirty="0">
                          <a:solidFill>
                            <a:schemeClr val="tx1"/>
                          </a:solidFill>
                          <a:effectLst/>
                        </a:rPr>
                        <a:t> PLA</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a:effectLst/>
                        </a:rPr>
                        <a:t>57.1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effectLst/>
                        </a:rPr>
                        <a:t>60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264099726"/>
                  </a:ext>
                </a:extLst>
              </a:tr>
            </a:tbl>
          </a:graphicData>
        </a:graphic>
      </p:graphicFrame>
      <p:pic>
        <p:nvPicPr>
          <p:cNvPr id="5" name="Picture 4">
            <a:extLst>
              <a:ext uri="{FF2B5EF4-FFF2-40B4-BE49-F238E27FC236}">
                <a16:creationId xmlns:a16="http://schemas.microsoft.com/office/drawing/2014/main" id="{B39CDA56-D80B-41FF-9167-BAF9E93C17D8}"/>
              </a:ext>
            </a:extLst>
          </p:cNvPr>
          <p:cNvPicPr/>
          <p:nvPr/>
        </p:nvPicPr>
        <p:blipFill>
          <a:blip r:embed="rId2"/>
          <a:stretch>
            <a:fillRect/>
          </a:stretch>
        </p:blipFill>
        <p:spPr>
          <a:xfrm>
            <a:off x="555504" y="1883874"/>
            <a:ext cx="4245096" cy="3907325"/>
          </a:xfrm>
          <a:prstGeom prst="rect">
            <a:avLst/>
          </a:prstGeom>
        </p:spPr>
      </p:pic>
      <p:sp>
        <p:nvSpPr>
          <p:cNvPr id="7" name="TextBox 6">
            <a:extLst>
              <a:ext uri="{FF2B5EF4-FFF2-40B4-BE49-F238E27FC236}">
                <a16:creationId xmlns:a16="http://schemas.microsoft.com/office/drawing/2014/main" id="{D28B2353-E634-42E6-890E-2DEB88843795}"/>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8" name="Picture 7">
            <a:extLst>
              <a:ext uri="{FF2B5EF4-FFF2-40B4-BE49-F238E27FC236}">
                <a16:creationId xmlns:a16="http://schemas.microsoft.com/office/drawing/2014/main" id="{F13502C9-066B-4C13-9BFD-EE17C5C0D2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3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177E3-A28B-4121-AE40-8840B45404B9}"/>
              </a:ext>
            </a:extLst>
          </p:cNvPr>
          <p:cNvSpPr>
            <a:spLocks noGrp="1"/>
          </p:cNvSpPr>
          <p:nvPr>
            <p:ph type="title"/>
          </p:nvPr>
        </p:nvSpPr>
        <p:spPr>
          <a:xfrm>
            <a:off x="1059628" y="742122"/>
            <a:ext cx="7024744" cy="517042"/>
          </a:xfrm>
        </p:spPr>
        <p:txBody>
          <a:bodyPr>
            <a:normAutofit fontScale="90000"/>
          </a:bodyPr>
          <a:lstStyle/>
          <a:p>
            <a:pPr algn="ctr"/>
            <a:r>
              <a:rPr lang="en-US" b="1" dirty="0"/>
              <a:t>Foam Images</a:t>
            </a:r>
          </a:p>
        </p:txBody>
      </p:sp>
      <p:pic>
        <p:nvPicPr>
          <p:cNvPr id="5" name="Picture 4">
            <a:extLst>
              <a:ext uri="{FF2B5EF4-FFF2-40B4-BE49-F238E27FC236}">
                <a16:creationId xmlns:a16="http://schemas.microsoft.com/office/drawing/2014/main" id="{288713EE-CD23-4EBB-846F-07E9FDC0AB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939" y="1192095"/>
            <a:ext cx="1777629" cy="1525697"/>
          </a:xfrm>
          <a:prstGeom prst="rect">
            <a:avLst/>
          </a:prstGeom>
          <a:noFill/>
          <a:ln>
            <a:noFill/>
          </a:ln>
        </p:spPr>
      </p:pic>
      <p:pic>
        <p:nvPicPr>
          <p:cNvPr id="6" name="Picture 5">
            <a:extLst>
              <a:ext uri="{FF2B5EF4-FFF2-40B4-BE49-F238E27FC236}">
                <a16:creationId xmlns:a16="http://schemas.microsoft.com/office/drawing/2014/main" id="{2D8E4CFB-F047-40EE-AF3D-759D122EA4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64" y="1192096"/>
            <a:ext cx="1777629" cy="1525697"/>
          </a:xfrm>
          <a:prstGeom prst="rect">
            <a:avLst/>
          </a:prstGeom>
          <a:noFill/>
          <a:ln>
            <a:noFill/>
          </a:ln>
        </p:spPr>
      </p:pic>
      <p:pic>
        <p:nvPicPr>
          <p:cNvPr id="7" name="Picture 6">
            <a:extLst>
              <a:ext uri="{FF2B5EF4-FFF2-40B4-BE49-F238E27FC236}">
                <a16:creationId xmlns:a16="http://schemas.microsoft.com/office/drawing/2014/main" id="{9B2F933C-05CE-4B72-8E7D-80ECBBC53C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9373" y="1202439"/>
            <a:ext cx="1777629" cy="1548888"/>
          </a:xfrm>
          <a:prstGeom prst="rect">
            <a:avLst/>
          </a:prstGeom>
          <a:noFill/>
          <a:ln>
            <a:noFill/>
          </a:ln>
        </p:spPr>
      </p:pic>
      <p:pic>
        <p:nvPicPr>
          <p:cNvPr id="8" name="Picture 7">
            <a:extLst>
              <a:ext uri="{FF2B5EF4-FFF2-40B4-BE49-F238E27FC236}">
                <a16:creationId xmlns:a16="http://schemas.microsoft.com/office/drawing/2014/main" id="{0C06C643-63D2-46AA-9EC2-1536C7C5688B}"/>
              </a:ext>
            </a:extLst>
          </p:cNvPr>
          <p:cNvPicPr/>
          <p:nvPr/>
        </p:nvPicPr>
        <p:blipFill>
          <a:blip r:embed="rId5"/>
          <a:stretch>
            <a:fillRect/>
          </a:stretch>
        </p:blipFill>
        <p:spPr>
          <a:xfrm>
            <a:off x="4572000" y="1225630"/>
            <a:ext cx="1524000" cy="1525697"/>
          </a:xfrm>
          <a:prstGeom prst="rect">
            <a:avLst/>
          </a:prstGeom>
        </p:spPr>
      </p:pic>
      <p:pic>
        <p:nvPicPr>
          <p:cNvPr id="9" name="Picture 8">
            <a:extLst>
              <a:ext uri="{FF2B5EF4-FFF2-40B4-BE49-F238E27FC236}">
                <a16:creationId xmlns:a16="http://schemas.microsoft.com/office/drawing/2014/main" id="{3202CB70-FC3C-4002-A73B-8FB3FFF6DE1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4192" y="2937166"/>
            <a:ext cx="1807376" cy="1541306"/>
          </a:xfrm>
          <a:prstGeom prst="rect">
            <a:avLst/>
          </a:prstGeom>
          <a:noFill/>
          <a:ln>
            <a:noFill/>
          </a:ln>
        </p:spPr>
      </p:pic>
      <p:sp>
        <p:nvSpPr>
          <p:cNvPr id="10" name="TextBox 9">
            <a:extLst>
              <a:ext uri="{FF2B5EF4-FFF2-40B4-BE49-F238E27FC236}">
                <a16:creationId xmlns:a16="http://schemas.microsoft.com/office/drawing/2014/main" id="{1F23B129-8564-437B-B8E5-8B017E14886D}"/>
              </a:ext>
            </a:extLst>
          </p:cNvPr>
          <p:cNvSpPr txBox="1"/>
          <p:nvPr/>
        </p:nvSpPr>
        <p:spPr>
          <a:xfrm>
            <a:off x="1859050" y="2742796"/>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TS1</a:t>
            </a:r>
          </a:p>
        </p:txBody>
      </p:sp>
      <p:sp>
        <p:nvSpPr>
          <p:cNvPr id="11" name="TextBox 10">
            <a:extLst>
              <a:ext uri="{FF2B5EF4-FFF2-40B4-BE49-F238E27FC236}">
                <a16:creationId xmlns:a16="http://schemas.microsoft.com/office/drawing/2014/main" id="{A804846B-AF7A-414E-84D2-D446048E85FC}"/>
              </a:ext>
            </a:extLst>
          </p:cNvPr>
          <p:cNvSpPr txBox="1"/>
          <p:nvPr/>
        </p:nvSpPr>
        <p:spPr>
          <a:xfrm>
            <a:off x="5821450" y="2751327"/>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TS2</a:t>
            </a:r>
          </a:p>
        </p:txBody>
      </p:sp>
      <p:pic>
        <p:nvPicPr>
          <p:cNvPr id="12" name="Picture 11">
            <a:extLst>
              <a:ext uri="{FF2B5EF4-FFF2-40B4-BE49-F238E27FC236}">
                <a16:creationId xmlns:a16="http://schemas.microsoft.com/office/drawing/2014/main" id="{7AD7A78C-9574-4756-96DC-B4043E04DE21}"/>
              </a:ext>
            </a:extLst>
          </p:cNvPr>
          <p:cNvPicPr/>
          <p:nvPr/>
        </p:nvPicPr>
        <p:blipFill>
          <a:blip r:embed="rId5"/>
          <a:stretch>
            <a:fillRect/>
          </a:stretch>
        </p:blipFill>
        <p:spPr>
          <a:xfrm>
            <a:off x="524563" y="2962122"/>
            <a:ext cx="1744010" cy="1541306"/>
          </a:xfrm>
          <a:prstGeom prst="rect">
            <a:avLst/>
          </a:prstGeom>
        </p:spPr>
      </p:pic>
      <p:pic>
        <p:nvPicPr>
          <p:cNvPr id="13" name="Picture 12">
            <a:extLst>
              <a:ext uri="{FF2B5EF4-FFF2-40B4-BE49-F238E27FC236}">
                <a16:creationId xmlns:a16="http://schemas.microsoft.com/office/drawing/2014/main" id="{4B37C818-2860-4D51-9011-9B43339ABC5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5304" y="2994791"/>
            <a:ext cx="1671638" cy="1525697"/>
          </a:xfrm>
          <a:prstGeom prst="rect">
            <a:avLst/>
          </a:prstGeom>
          <a:noFill/>
          <a:ln>
            <a:noFill/>
          </a:ln>
        </p:spPr>
      </p:pic>
      <p:pic>
        <p:nvPicPr>
          <p:cNvPr id="14" name="Picture 13">
            <a:extLst>
              <a:ext uri="{FF2B5EF4-FFF2-40B4-BE49-F238E27FC236}">
                <a16:creationId xmlns:a16="http://schemas.microsoft.com/office/drawing/2014/main" id="{F9904D03-3A02-40AA-AFC5-2E55EE5DD9ED}"/>
              </a:ext>
            </a:extLst>
          </p:cNvPr>
          <p:cNvPicPr/>
          <p:nvPr/>
        </p:nvPicPr>
        <p:blipFill>
          <a:blip r:embed="rId8"/>
          <a:stretch>
            <a:fillRect/>
          </a:stretch>
        </p:blipFill>
        <p:spPr>
          <a:xfrm>
            <a:off x="4478315" y="2994791"/>
            <a:ext cx="1711370" cy="1525697"/>
          </a:xfrm>
          <a:prstGeom prst="rect">
            <a:avLst/>
          </a:prstGeom>
        </p:spPr>
      </p:pic>
      <p:sp>
        <p:nvSpPr>
          <p:cNvPr id="15" name="TextBox 14">
            <a:extLst>
              <a:ext uri="{FF2B5EF4-FFF2-40B4-BE49-F238E27FC236}">
                <a16:creationId xmlns:a16="http://schemas.microsoft.com/office/drawing/2014/main" id="{819CC5CF-C717-4ACD-914F-404278D0F23A}"/>
              </a:ext>
            </a:extLst>
          </p:cNvPr>
          <p:cNvSpPr txBox="1"/>
          <p:nvPr/>
        </p:nvSpPr>
        <p:spPr>
          <a:xfrm>
            <a:off x="1890571" y="4461362"/>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D1</a:t>
            </a:r>
          </a:p>
        </p:txBody>
      </p:sp>
      <p:sp>
        <p:nvSpPr>
          <p:cNvPr id="16" name="TextBox 15">
            <a:extLst>
              <a:ext uri="{FF2B5EF4-FFF2-40B4-BE49-F238E27FC236}">
                <a16:creationId xmlns:a16="http://schemas.microsoft.com/office/drawing/2014/main" id="{4AC28E6E-01FF-438A-B24A-6680DE4AD9F8}"/>
              </a:ext>
            </a:extLst>
          </p:cNvPr>
          <p:cNvSpPr txBox="1"/>
          <p:nvPr/>
        </p:nvSpPr>
        <p:spPr>
          <a:xfrm>
            <a:off x="5844641" y="4520488"/>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D2</a:t>
            </a:r>
          </a:p>
        </p:txBody>
      </p:sp>
      <p:pic>
        <p:nvPicPr>
          <p:cNvPr id="17" name="Picture 16">
            <a:extLst>
              <a:ext uri="{FF2B5EF4-FFF2-40B4-BE49-F238E27FC236}">
                <a16:creationId xmlns:a16="http://schemas.microsoft.com/office/drawing/2014/main" id="{53642F77-2DB5-4FDF-A360-2CCF6BE9DDE0}"/>
              </a:ext>
            </a:extLst>
          </p:cNvPr>
          <p:cNvPicPr/>
          <p:nvPr/>
        </p:nvPicPr>
        <p:blipFill>
          <a:blip r:embed="rId9"/>
          <a:stretch>
            <a:fillRect/>
          </a:stretch>
        </p:blipFill>
        <p:spPr>
          <a:xfrm>
            <a:off x="503263" y="4680735"/>
            <a:ext cx="1777629" cy="1456954"/>
          </a:xfrm>
          <a:prstGeom prst="rect">
            <a:avLst/>
          </a:prstGeom>
        </p:spPr>
      </p:pic>
      <p:pic>
        <p:nvPicPr>
          <p:cNvPr id="18" name="Picture 17">
            <a:extLst>
              <a:ext uri="{FF2B5EF4-FFF2-40B4-BE49-F238E27FC236}">
                <a16:creationId xmlns:a16="http://schemas.microsoft.com/office/drawing/2014/main" id="{7EB94D53-EDDC-4BBC-AD99-08F4FA99E4EC}"/>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94061" y="4665389"/>
            <a:ext cx="1684063" cy="1487645"/>
          </a:xfrm>
          <a:prstGeom prst="rect">
            <a:avLst/>
          </a:prstGeom>
          <a:noFill/>
          <a:ln>
            <a:noFill/>
          </a:ln>
        </p:spPr>
      </p:pic>
      <p:sp>
        <p:nvSpPr>
          <p:cNvPr id="19" name="TextBox 18">
            <a:extLst>
              <a:ext uri="{FF2B5EF4-FFF2-40B4-BE49-F238E27FC236}">
                <a16:creationId xmlns:a16="http://schemas.microsoft.com/office/drawing/2014/main" id="{32884742-F4B3-4013-A9A8-52A5AD6AC7E8}"/>
              </a:ext>
            </a:extLst>
          </p:cNvPr>
          <p:cNvSpPr txBox="1"/>
          <p:nvPr/>
        </p:nvSpPr>
        <p:spPr>
          <a:xfrm>
            <a:off x="1820239" y="6137689"/>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D3</a:t>
            </a:r>
          </a:p>
        </p:txBody>
      </p:sp>
      <p:pic>
        <p:nvPicPr>
          <p:cNvPr id="20" name="Picture 19">
            <a:extLst>
              <a:ext uri="{FF2B5EF4-FFF2-40B4-BE49-F238E27FC236}">
                <a16:creationId xmlns:a16="http://schemas.microsoft.com/office/drawing/2014/main" id="{9132D7C6-37FD-4F2A-A769-76AD4C59B74B}"/>
              </a:ext>
            </a:extLst>
          </p:cNvPr>
          <p:cNvPicPr/>
          <p:nvPr/>
        </p:nvPicPr>
        <p:blipFill>
          <a:blip r:embed="rId11"/>
          <a:stretch>
            <a:fillRect/>
          </a:stretch>
        </p:blipFill>
        <p:spPr>
          <a:xfrm>
            <a:off x="4478314" y="4726079"/>
            <a:ext cx="1726989" cy="1487645"/>
          </a:xfrm>
          <a:prstGeom prst="rect">
            <a:avLst/>
          </a:prstGeom>
        </p:spPr>
      </p:pic>
      <p:pic>
        <p:nvPicPr>
          <p:cNvPr id="21" name="Picture 20">
            <a:extLst>
              <a:ext uri="{FF2B5EF4-FFF2-40B4-BE49-F238E27FC236}">
                <a16:creationId xmlns:a16="http://schemas.microsoft.com/office/drawing/2014/main" id="{5E3069C1-3018-4DCE-991A-3E623A870BFE}"/>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05735" y="4716928"/>
            <a:ext cx="1711370" cy="1487646"/>
          </a:xfrm>
          <a:prstGeom prst="rect">
            <a:avLst/>
          </a:prstGeom>
          <a:noFill/>
          <a:ln>
            <a:noFill/>
          </a:ln>
        </p:spPr>
      </p:pic>
      <p:sp>
        <p:nvSpPr>
          <p:cNvPr id="22" name="TextBox 21">
            <a:extLst>
              <a:ext uri="{FF2B5EF4-FFF2-40B4-BE49-F238E27FC236}">
                <a16:creationId xmlns:a16="http://schemas.microsoft.com/office/drawing/2014/main" id="{FD4BA2CB-DF8F-4488-AB2B-3AE8E1E2322F}"/>
              </a:ext>
            </a:extLst>
          </p:cNvPr>
          <p:cNvSpPr txBox="1"/>
          <p:nvPr/>
        </p:nvSpPr>
        <p:spPr>
          <a:xfrm>
            <a:off x="5961220" y="6204574"/>
            <a:ext cx="549099"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D4</a:t>
            </a:r>
          </a:p>
        </p:txBody>
      </p:sp>
      <p:pic>
        <p:nvPicPr>
          <p:cNvPr id="23" name="Picture 22">
            <a:extLst>
              <a:ext uri="{FF2B5EF4-FFF2-40B4-BE49-F238E27FC236}">
                <a16:creationId xmlns:a16="http://schemas.microsoft.com/office/drawing/2014/main" id="{AF130DE3-D41B-4DB3-9201-A57F2A53202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a:extLst>
              <a:ext uri="{FF2B5EF4-FFF2-40B4-BE49-F238E27FC236}">
                <a16:creationId xmlns:a16="http://schemas.microsoft.com/office/drawing/2014/main" id="{99CC1206-40CF-4F48-A2F4-2A91FA134F8F}"/>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94111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900" y="526171"/>
            <a:ext cx="7024744" cy="1143000"/>
          </a:xfrm>
        </p:spPr>
        <p:txBody>
          <a:bodyPr/>
          <a:lstStyle/>
          <a:p>
            <a:r>
              <a:rPr lang="en-US" b="1" dirty="0">
                <a:cs typeface="Arial" panose="020B0604020202020204" pitchFamily="34" charset="0"/>
              </a:rPr>
              <a:t>Introduction</a:t>
            </a:r>
          </a:p>
        </p:txBody>
      </p:sp>
      <p:sp>
        <p:nvSpPr>
          <p:cNvPr id="3" name="Content Placeholder 2"/>
          <p:cNvSpPr>
            <a:spLocks noGrp="1"/>
          </p:cNvSpPr>
          <p:nvPr>
            <p:ph sz="quarter" idx="13"/>
          </p:nvPr>
        </p:nvSpPr>
        <p:spPr>
          <a:xfrm>
            <a:off x="752060" y="1896061"/>
            <a:ext cx="3419856" cy="4582998"/>
          </a:xfrm>
        </p:spPr>
        <p:txBody>
          <a:bodyPr>
            <a:normAutofit fontScale="62500" lnSpcReduction="20000"/>
          </a:bodyPr>
          <a:lstStyle/>
          <a:p>
            <a:r>
              <a:rPr lang="en-US" sz="2600" dirty="0">
                <a:solidFill>
                  <a:schemeClr val="tx1"/>
                </a:solidFill>
                <a:latin typeface="Arial" panose="020B0604020202020204" pitchFamily="34" charset="0"/>
                <a:cs typeface="Arial" panose="020B0604020202020204" pitchFamily="34" charset="0"/>
              </a:rPr>
              <a:t>I am a PhD Candidate at the University of North Texas in the Mechanical and Energy Engineering Department.</a:t>
            </a:r>
          </a:p>
          <a:p>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I have been studying in Dr Nandika D’ Souza’s group where we research ways to develop bio-based polymer composite materials.</a:t>
            </a:r>
          </a:p>
          <a:p>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My current area of research is primarily focused on the development of bio-based composite foams for insulation applications in buildings .</a:t>
            </a:r>
          </a:p>
          <a:p>
            <a:pPr marL="68580" indent="0">
              <a:buNone/>
            </a:pPr>
            <a:endParaRPr lang="en-US" sz="2600" dirty="0">
              <a:solidFill>
                <a:schemeClr val="tx1"/>
              </a:solidFill>
              <a:latin typeface="Arial" panose="020B0604020202020204" pitchFamily="34" charset="0"/>
              <a:cs typeface="Arial" panose="020B0604020202020204" pitchFamily="34" charset="0"/>
            </a:endParaRPr>
          </a:p>
          <a:p>
            <a:r>
              <a:rPr lang="en-US" sz="2600" dirty="0">
                <a:solidFill>
                  <a:schemeClr val="tx1"/>
                </a:solidFill>
                <a:latin typeface="Arial" panose="020B0604020202020204" pitchFamily="34" charset="0"/>
                <a:cs typeface="Arial" panose="020B0604020202020204" pitchFamily="34" charset="0"/>
              </a:rPr>
              <a:t>Funded by the National Science Foundation (NSF).</a:t>
            </a: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290003" y="2516188"/>
            <a:ext cx="2013998" cy="1304045"/>
          </a:xfrm>
          <a:prstGeom prst="rect">
            <a:avLst/>
          </a:prstGeom>
        </p:spPr>
      </p:pic>
      <p:pic>
        <p:nvPicPr>
          <p:cNvPr id="10" name="Picture 2">
            <a:extLst>
              <a:ext uri="{FF2B5EF4-FFF2-40B4-BE49-F238E27FC236}">
                <a16:creationId xmlns:a16="http://schemas.microsoft.com/office/drawing/2014/main" id="{BDD82145-A409-44D2-9E6B-73D9C2B58A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3D5FBDB5-2EA3-4C3B-BEB5-3895A6764932}"/>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12" name="Picture 11">
            <a:extLst>
              <a:ext uri="{FF2B5EF4-FFF2-40B4-BE49-F238E27FC236}">
                <a16:creationId xmlns:a16="http://schemas.microsoft.com/office/drawing/2014/main" id="{423999FA-B90E-4C98-A3BC-36A8734BE4EA}"/>
              </a:ext>
            </a:extLst>
          </p:cNvPr>
          <p:cNvPicPr>
            <a:picLocks noChangeAspect="1"/>
          </p:cNvPicPr>
          <p:nvPr/>
        </p:nvPicPr>
        <p:blipFill>
          <a:blip r:embed="rId4"/>
          <a:stretch>
            <a:fillRect/>
          </a:stretch>
        </p:blipFill>
        <p:spPr>
          <a:xfrm>
            <a:off x="1045626" y="378941"/>
            <a:ext cx="1304104" cy="1297167"/>
          </a:xfrm>
          <a:prstGeom prst="rect">
            <a:avLst/>
          </a:prstGeom>
        </p:spPr>
      </p:pic>
      <p:pic>
        <p:nvPicPr>
          <p:cNvPr id="13" name="Content Placeholder 12">
            <a:extLst>
              <a:ext uri="{FF2B5EF4-FFF2-40B4-BE49-F238E27FC236}">
                <a16:creationId xmlns:a16="http://schemas.microsoft.com/office/drawing/2014/main" id="{887A5691-E4EE-485F-8E9A-11C693A5C41E}"/>
              </a:ext>
            </a:extLst>
          </p:cNvPr>
          <p:cNvPicPr>
            <a:picLocks noGrp="1" noChangeAspect="1"/>
          </p:cNvPicPr>
          <p:nvPr>
            <p:ph sz="quarter" idx="14"/>
          </p:nvPr>
        </p:nvPicPr>
        <p:blipFill>
          <a:blip r:embed="rId5"/>
          <a:stretch>
            <a:fillRect/>
          </a:stretch>
        </p:blipFill>
        <p:spPr>
          <a:xfrm>
            <a:off x="4972086" y="3962400"/>
            <a:ext cx="2936798" cy="1202759"/>
          </a:xfrm>
          <a:prstGeom prst="rect">
            <a:avLst/>
          </a:prstGeom>
        </p:spPr>
      </p:pic>
      <p:pic>
        <p:nvPicPr>
          <p:cNvPr id="17" name="Picture 6" descr="adminbldg.jpg">
            <a:extLst>
              <a:ext uri="{FF2B5EF4-FFF2-40B4-BE49-F238E27FC236}">
                <a16:creationId xmlns:a16="http://schemas.microsoft.com/office/drawing/2014/main" id="{0220C4B3-24F3-4048-B057-938239C7817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15462" y="2503073"/>
            <a:ext cx="2218844" cy="130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58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C743-AA94-4A9C-A78B-39BB207A78E4}"/>
              </a:ext>
            </a:extLst>
          </p:cNvPr>
          <p:cNvSpPr>
            <a:spLocks noGrp="1"/>
          </p:cNvSpPr>
          <p:nvPr>
            <p:ph type="title"/>
          </p:nvPr>
        </p:nvSpPr>
        <p:spPr>
          <a:xfrm>
            <a:off x="628650" y="902548"/>
            <a:ext cx="7886700" cy="517401"/>
          </a:xfrm>
        </p:spPr>
        <p:txBody>
          <a:bodyPr>
            <a:normAutofit fontScale="90000"/>
          </a:bodyPr>
          <a:lstStyle/>
          <a:p>
            <a:pPr algn="ctr"/>
            <a:r>
              <a:rPr lang="en-US" b="1" dirty="0"/>
              <a:t>Cellular Morphology of Foams</a:t>
            </a:r>
          </a:p>
        </p:txBody>
      </p:sp>
      <p:graphicFrame>
        <p:nvGraphicFramePr>
          <p:cNvPr id="5" name="Table 4">
            <a:extLst>
              <a:ext uri="{FF2B5EF4-FFF2-40B4-BE49-F238E27FC236}">
                <a16:creationId xmlns:a16="http://schemas.microsoft.com/office/drawing/2014/main" id="{FA9DABD9-4146-43FC-9016-5395409CC3F7}"/>
              </a:ext>
            </a:extLst>
          </p:cNvPr>
          <p:cNvGraphicFramePr>
            <a:graphicFrameLocks noGrp="1"/>
          </p:cNvGraphicFramePr>
          <p:nvPr>
            <p:extLst>
              <p:ext uri="{D42A27DB-BD31-4B8C-83A1-F6EECF244321}">
                <p14:modId xmlns:p14="http://schemas.microsoft.com/office/powerpoint/2010/main" val="973047910"/>
              </p:ext>
            </p:extLst>
          </p:nvPr>
        </p:nvGraphicFramePr>
        <p:xfrm>
          <a:off x="604032" y="2667000"/>
          <a:ext cx="7966215" cy="3766100"/>
        </p:xfrm>
        <a:graphic>
          <a:graphicData uri="http://schemas.openxmlformats.org/drawingml/2006/table">
            <a:tbl>
              <a:tblPr firstRow="1" firstCol="1" bandRow="1">
                <a:tableStyleId>{7DF18680-E054-41AD-8BC1-D1AEF772440D}</a:tableStyleId>
              </a:tblPr>
              <a:tblGrid>
                <a:gridCol w="2033302">
                  <a:extLst>
                    <a:ext uri="{9D8B030D-6E8A-4147-A177-3AD203B41FA5}">
                      <a16:colId xmlns:a16="http://schemas.microsoft.com/office/drawing/2014/main" val="2311004398"/>
                    </a:ext>
                  </a:extLst>
                </a:gridCol>
                <a:gridCol w="927743">
                  <a:extLst>
                    <a:ext uri="{9D8B030D-6E8A-4147-A177-3AD203B41FA5}">
                      <a16:colId xmlns:a16="http://schemas.microsoft.com/office/drawing/2014/main" val="3445307485"/>
                    </a:ext>
                  </a:extLst>
                </a:gridCol>
                <a:gridCol w="895271">
                  <a:extLst>
                    <a:ext uri="{9D8B030D-6E8A-4147-A177-3AD203B41FA5}">
                      <a16:colId xmlns:a16="http://schemas.microsoft.com/office/drawing/2014/main" val="763491011"/>
                    </a:ext>
                  </a:extLst>
                </a:gridCol>
                <a:gridCol w="1055307">
                  <a:extLst>
                    <a:ext uri="{9D8B030D-6E8A-4147-A177-3AD203B41FA5}">
                      <a16:colId xmlns:a16="http://schemas.microsoft.com/office/drawing/2014/main" val="2545206275"/>
                    </a:ext>
                  </a:extLst>
                </a:gridCol>
                <a:gridCol w="1071543">
                  <a:extLst>
                    <a:ext uri="{9D8B030D-6E8A-4147-A177-3AD203B41FA5}">
                      <a16:colId xmlns:a16="http://schemas.microsoft.com/office/drawing/2014/main" val="1062397562"/>
                    </a:ext>
                  </a:extLst>
                </a:gridCol>
                <a:gridCol w="1039072">
                  <a:extLst>
                    <a:ext uri="{9D8B030D-6E8A-4147-A177-3AD203B41FA5}">
                      <a16:colId xmlns:a16="http://schemas.microsoft.com/office/drawing/2014/main" val="2400884340"/>
                    </a:ext>
                  </a:extLst>
                </a:gridCol>
                <a:gridCol w="943977">
                  <a:extLst>
                    <a:ext uri="{9D8B030D-6E8A-4147-A177-3AD203B41FA5}">
                      <a16:colId xmlns:a16="http://schemas.microsoft.com/office/drawing/2014/main" val="3354497943"/>
                    </a:ext>
                  </a:extLst>
                </a:gridCol>
              </a:tblGrid>
              <a:tr h="454864">
                <a:tc>
                  <a:txBody>
                    <a:bodyPr/>
                    <a:lstStyle/>
                    <a:p>
                      <a:pPr marL="0" marR="0" algn="ctr">
                        <a:lnSpc>
                          <a:spcPct val="107000"/>
                        </a:lnSpc>
                        <a:spcBef>
                          <a:spcPts val="0"/>
                        </a:spcBef>
                        <a:spcAft>
                          <a:spcPts val="800"/>
                        </a:spcAft>
                      </a:pPr>
                      <a:r>
                        <a:rPr lang="en-US" sz="1200" dirty="0">
                          <a:solidFill>
                            <a:schemeClr val="tx1"/>
                          </a:solidFill>
                          <a:effectLst/>
                        </a:rPr>
                        <a:t>Foam Type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TS 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TS 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D1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D2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D3</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chemeClr val="tx1"/>
                          </a:solidFill>
                          <a:effectLst/>
                        </a:rPr>
                        <a:t>D4</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75596478"/>
                  </a:ext>
                </a:extLst>
              </a:tr>
              <a:tr h="582052">
                <a:tc>
                  <a:txBody>
                    <a:bodyPr/>
                    <a:lstStyle/>
                    <a:p>
                      <a:pPr marL="0" marR="0" algn="ctr">
                        <a:lnSpc>
                          <a:spcPct val="107000"/>
                        </a:lnSpc>
                        <a:spcBef>
                          <a:spcPts val="0"/>
                        </a:spcBef>
                        <a:spcAft>
                          <a:spcPts val="0"/>
                        </a:spcAft>
                      </a:pPr>
                      <a:r>
                        <a:rPr lang="en-US" sz="1200" dirty="0">
                          <a:solidFill>
                            <a:schemeClr val="tx1"/>
                          </a:solidFill>
                          <a:effectLst/>
                        </a:rPr>
                        <a:t>Density of Unexpanded Polymer (g/cc)</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1.242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1.242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1.242</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1.242</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1.242</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1.242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11413644"/>
                  </a:ext>
                </a:extLst>
              </a:tr>
              <a:tr h="454864">
                <a:tc>
                  <a:txBody>
                    <a:bodyPr/>
                    <a:lstStyle/>
                    <a:p>
                      <a:pPr marL="0" marR="0" algn="ctr">
                        <a:lnSpc>
                          <a:spcPct val="107000"/>
                        </a:lnSpc>
                        <a:spcBef>
                          <a:spcPts val="0"/>
                        </a:spcBef>
                        <a:spcAft>
                          <a:spcPts val="0"/>
                        </a:spcAft>
                      </a:pPr>
                      <a:r>
                        <a:rPr lang="en-US" sz="1200" dirty="0">
                          <a:solidFill>
                            <a:schemeClr val="tx1"/>
                          </a:solidFill>
                          <a:effectLst/>
                        </a:rPr>
                        <a:t>Density of Foam ρm (g/cc)</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0.334 ±0.049</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0.297 ± 0.014</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0.178 ± 0.0034</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0.256 ± 0.0078</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0.098 ± 0.0041</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0.292 ± 0.0025</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692144709"/>
                  </a:ext>
                </a:extLst>
              </a:tr>
              <a:tr h="454864">
                <a:tc>
                  <a:txBody>
                    <a:bodyPr/>
                    <a:lstStyle/>
                    <a:p>
                      <a:pPr marL="0" marR="0" algn="ctr">
                        <a:lnSpc>
                          <a:spcPct val="107000"/>
                        </a:lnSpc>
                        <a:spcBef>
                          <a:spcPts val="0"/>
                        </a:spcBef>
                        <a:spcAft>
                          <a:spcPts val="0"/>
                        </a:spcAft>
                      </a:pPr>
                      <a:r>
                        <a:rPr lang="en-US" sz="1200" dirty="0">
                          <a:solidFill>
                            <a:schemeClr val="tx1"/>
                          </a:solidFill>
                          <a:effectLst/>
                        </a:rPr>
                        <a:t>Expansion Ratio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3.723</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4.188</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6.983</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4.851</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7.8</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4.26</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759172577"/>
                  </a:ext>
                </a:extLst>
              </a:tr>
              <a:tr h="454864">
                <a:tc>
                  <a:txBody>
                    <a:bodyPr/>
                    <a:lstStyle/>
                    <a:p>
                      <a:pPr marL="0" marR="0" algn="ctr">
                        <a:lnSpc>
                          <a:spcPct val="107000"/>
                        </a:lnSpc>
                        <a:spcBef>
                          <a:spcPts val="0"/>
                        </a:spcBef>
                        <a:spcAft>
                          <a:spcPts val="0"/>
                        </a:spcAft>
                      </a:pPr>
                      <a:r>
                        <a:rPr lang="en-US" sz="1200" dirty="0">
                          <a:solidFill>
                            <a:schemeClr val="tx1"/>
                          </a:solidFill>
                          <a:effectLst/>
                        </a:rPr>
                        <a:t>Average Cell Size (um)</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115.9 ± 16.47</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109.2 ± 11.52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113.61 ± 45.796</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111.12 ± 20.91</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150.44 ± 16.84</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114.06 ±32.12</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50659344"/>
                  </a:ext>
                </a:extLst>
              </a:tr>
              <a:tr h="454864">
                <a:tc>
                  <a:txBody>
                    <a:bodyPr/>
                    <a:lstStyle/>
                    <a:p>
                      <a:pPr marL="0" marR="0" algn="ctr">
                        <a:lnSpc>
                          <a:spcPct val="107000"/>
                        </a:lnSpc>
                        <a:spcBef>
                          <a:spcPts val="0"/>
                        </a:spcBef>
                        <a:spcAft>
                          <a:spcPts val="0"/>
                        </a:spcAft>
                      </a:pPr>
                      <a:r>
                        <a:rPr lang="en-US" sz="1200" dirty="0">
                          <a:solidFill>
                            <a:schemeClr val="tx1"/>
                          </a:solidFill>
                          <a:effectLst/>
                        </a:rPr>
                        <a:t>Cell Density (cell/um</a:t>
                      </a:r>
                      <a:r>
                        <a:rPr lang="en-US" sz="1200" baseline="30000" dirty="0">
                          <a:solidFill>
                            <a:schemeClr val="tx1"/>
                          </a:solidFill>
                          <a:effectLst/>
                        </a:rPr>
                        <a:t>3</a:t>
                      </a:r>
                      <a:r>
                        <a:rPr lang="en-US" sz="1200" dirty="0">
                          <a:solidFill>
                            <a:schemeClr val="tx1"/>
                          </a:solidFill>
                          <a:effectLst/>
                        </a:rPr>
                        <a:t>) (E-06)</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1.52 ±0.425</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2.5 ±0.144</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3.65 ±4.244</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2.44 ±0.420</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2.87 ±3.033</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1.23± 1.613</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004572088"/>
                  </a:ext>
                </a:extLst>
              </a:tr>
              <a:tr h="454864">
                <a:tc>
                  <a:txBody>
                    <a:bodyPr/>
                    <a:lstStyle/>
                    <a:p>
                      <a:pPr marL="0" marR="0" algn="ctr">
                        <a:lnSpc>
                          <a:spcPct val="107000"/>
                        </a:lnSpc>
                        <a:spcBef>
                          <a:spcPts val="0"/>
                        </a:spcBef>
                        <a:spcAft>
                          <a:spcPts val="0"/>
                        </a:spcAft>
                      </a:pPr>
                      <a:r>
                        <a:rPr lang="en-US" sz="1200" dirty="0">
                          <a:solidFill>
                            <a:schemeClr val="tx1"/>
                          </a:solidFill>
                          <a:effectLst/>
                        </a:rPr>
                        <a:t>Void Fraction (Vf)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73.141</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76.12</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85.679</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79.385</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92.103</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76.527</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511875831"/>
                  </a:ext>
                </a:extLst>
              </a:tr>
              <a:tr h="454864">
                <a:tc>
                  <a:txBody>
                    <a:bodyPr/>
                    <a:lstStyle/>
                    <a:p>
                      <a:pPr marL="0" marR="0" algn="ctr">
                        <a:lnSpc>
                          <a:spcPct val="107000"/>
                        </a:lnSpc>
                        <a:spcBef>
                          <a:spcPts val="0"/>
                        </a:spcBef>
                        <a:spcAft>
                          <a:spcPts val="0"/>
                        </a:spcAft>
                      </a:pPr>
                      <a:r>
                        <a:rPr lang="en-US" sz="1200" dirty="0">
                          <a:solidFill>
                            <a:schemeClr val="tx1"/>
                          </a:solidFill>
                          <a:effectLst/>
                        </a:rPr>
                        <a:t>Open Porosity (%)</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14.52 ± 1.856</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39.41 ±1.668</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25.68 ± 1.265</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a:effectLst/>
                        </a:rPr>
                        <a:t>42.26 ± 0.63</a:t>
                      </a:r>
                      <a:endParaRPr lang="en-U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10.51 ±1.822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000" dirty="0">
                          <a:effectLst/>
                        </a:rPr>
                        <a:t>57.35 ±0.252</a:t>
                      </a:r>
                      <a:endParaRPr lang="en-U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772274550"/>
                  </a:ext>
                </a:extLst>
              </a:tr>
            </a:tbl>
          </a:graphicData>
        </a:graphic>
      </p:graphicFrame>
      <p:pic>
        <p:nvPicPr>
          <p:cNvPr id="4" name="Picture 3">
            <a:extLst>
              <a:ext uri="{FF2B5EF4-FFF2-40B4-BE49-F238E27FC236}">
                <a16:creationId xmlns:a16="http://schemas.microsoft.com/office/drawing/2014/main" id="{603420E8-12D6-4F87-B032-05038C4A18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1809ED2-B30B-4DDD-8718-E83E08B0212F}"/>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78190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B10E-8B3D-4287-9B60-5278D0430543}"/>
              </a:ext>
            </a:extLst>
          </p:cNvPr>
          <p:cNvSpPr>
            <a:spLocks noGrp="1"/>
          </p:cNvSpPr>
          <p:nvPr>
            <p:ph type="title"/>
          </p:nvPr>
        </p:nvSpPr>
        <p:spPr>
          <a:xfrm>
            <a:off x="796392" y="1066800"/>
            <a:ext cx="7886700" cy="633595"/>
          </a:xfrm>
        </p:spPr>
        <p:txBody>
          <a:bodyPr>
            <a:normAutofit/>
          </a:bodyPr>
          <a:lstStyle/>
          <a:p>
            <a:pPr algn="ctr"/>
            <a:r>
              <a:rPr lang="en-US" sz="2400" b="1" dirty="0"/>
              <a:t>Thermal Conductivity values for the PLA foams</a:t>
            </a:r>
          </a:p>
        </p:txBody>
      </p:sp>
      <p:pic>
        <p:nvPicPr>
          <p:cNvPr id="5" name="Picture 4">
            <a:extLst>
              <a:ext uri="{FF2B5EF4-FFF2-40B4-BE49-F238E27FC236}">
                <a16:creationId xmlns:a16="http://schemas.microsoft.com/office/drawing/2014/main" id="{121B3489-1837-4B56-B719-DA719122E2E6}"/>
              </a:ext>
            </a:extLst>
          </p:cNvPr>
          <p:cNvPicPr/>
          <p:nvPr/>
        </p:nvPicPr>
        <p:blipFill>
          <a:blip r:embed="rId2"/>
          <a:stretch>
            <a:fillRect/>
          </a:stretch>
        </p:blipFill>
        <p:spPr>
          <a:xfrm>
            <a:off x="658468" y="1905000"/>
            <a:ext cx="3849746" cy="4345847"/>
          </a:xfrm>
          <a:prstGeom prst="rect">
            <a:avLst/>
          </a:prstGeom>
        </p:spPr>
      </p:pic>
      <p:graphicFrame>
        <p:nvGraphicFramePr>
          <p:cNvPr id="6" name="Table 5">
            <a:extLst>
              <a:ext uri="{FF2B5EF4-FFF2-40B4-BE49-F238E27FC236}">
                <a16:creationId xmlns:a16="http://schemas.microsoft.com/office/drawing/2014/main" id="{F7ECE3E5-DCC3-4747-A2B2-C43FA1955578}"/>
              </a:ext>
            </a:extLst>
          </p:cNvPr>
          <p:cNvGraphicFramePr>
            <a:graphicFrameLocks noGrp="1"/>
          </p:cNvGraphicFramePr>
          <p:nvPr>
            <p:extLst>
              <p:ext uri="{D42A27DB-BD31-4B8C-83A1-F6EECF244321}">
                <p14:modId xmlns:p14="http://schemas.microsoft.com/office/powerpoint/2010/main" val="1542501573"/>
              </p:ext>
            </p:extLst>
          </p:nvPr>
        </p:nvGraphicFramePr>
        <p:xfrm>
          <a:off x="4739742" y="1905000"/>
          <a:ext cx="3849746" cy="4192632"/>
        </p:xfrm>
        <a:graphic>
          <a:graphicData uri="http://schemas.openxmlformats.org/drawingml/2006/table">
            <a:tbl>
              <a:tblPr firstRow="1" firstCol="1" bandRow="1">
                <a:tableStyleId>{7DF18680-E054-41AD-8BC1-D1AEF772440D}</a:tableStyleId>
              </a:tblPr>
              <a:tblGrid>
                <a:gridCol w="1446313">
                  <a:extLst>
                    <a:ext uri="{9D8B030D-6E8A-4147-A177-3AD203B41FA5}">
                      <a16:colId xmlns:a16="http://schemas.microsoft.com/office/drawing/2014/main" val="1467923561"/>
                    </a:ext>
                  </a:extLst>
                </a:gridCol>
                <a:gridCol w="2403433">
                  <a:extLst>
                    <a:ext uri="{9D8B030D-6E8A-4147-A177-3AD203B41FA5}">
                      <a16:colId xmlns:a16="http://schemas.microsoft.com/office/drawing/2014/main" val="117124636"/>
                    </a:ext>
                  </a:extLst>
                </a:gridCol>
              </a:tblGrid>
              <a:tr h="543489">
                <a:tc>
                  <a:txBody>
                    <a:bodyPr/>
                    <a:lstStyle/>
                    <a:p>
                      <a:pPr marL="0" marR="0" algn="ctr">
                        <a:lnSpc>
                          <a:spcPct val="107000"/>
                        </a:lnSpc>
                        <a:spcBef>
                          <a:spcPts val="0"/>
                        </a:spcBef>
                        <a:spcAft>
                          <a:spcPts val="0"/>
                        </a:spcAft>
                      </a:pPr>
                      <a:r>
                        <a:rPr lang="en-US" sz="1400" dirty="0">
                          <a:solidFill>
                            <a:schemeClr val="tx1"/>
                          </a:solidFill>
                          <a:effectLst/>
                        </a:rPr>
                        <a:t>Sample Type</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T. Conductivity (W/mK)</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76731960"/>
                  </a:ext>
                </a:extLst>
              </a:tr>
              <a:tr h="517609">
                <a:tc>
                  <a:txBody>
                    <a:bodyPr/>
                    <a:lstStyle/>
                    <a:p>
                      <a:pPr marL="0" marR="0" algn="ctr">
                        <a:lnSpc>
                          <a:spcPct val="107000"/>
                        </a:lnSpc>
                        <a:spcBef>
                          <a:spcPts val="0"/>
                        </a:spcBef>
                        <a:spcAft>
                          <a:spcPts val="0"/>
                        </a:spcAft>
                      </a:pPr>
                      <a:r>
                        <a:rPr lang="en-US" sz="1400" dirty="0">
                          <a:solidFill>
                            <a:schemeClr val="tx1"/>
                          </a:solidFill>
                          <a:effectLst/>
                        </a:rPr>
                        <a:t>TS1</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0.0303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436065732"/>
                  </a:ext>
                </a:extLst>
              </a:tr>
              <a:tr h="517609">
                <a:tc>
                  <a:txBody>
                    <a:bodyPr/>
                    <a:lstStyle/>
                    <a:p>
                      <a:pPr marL="0" marR="0" algn="ctr">
                        <a:lnSpc>
                          <a:spcPct val="107000"/>
                        </a:lnSpc>
                        <a:spcBef>
                          <a:spcPts val="0"/>
                        </a:spcBef>
                        <a:spcAft>
                          <a:spcPts val="0"/>
                        </a:spcAft>
                      </a:pPr>
                      <a:r>
                        <a:rPr lang="en-US" sz="1400" dirty="0">
                          <a:solidFill>
                            <a:schemeClr val="tx1"/>
                          </a:solidFill>
                          <a:effectLst/>
                        </a:rPr>
                        <a:t>TS2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0.027</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87298477"/>
                  </a:ext>
                </a:extLst>
              </a:tr>
              <a:tr h="517609">
                <a:tc>
                  <a:txBody>
                    <a:bodyPr/>
                    <a:lstStyle/>
                    <a:p>
                      <a:pPr marL="0" marR="0" algn="ctr">
                        <a:lnSpc>
                          <a:spcPct val="107000"/>
                        </a:lnSpc>
                        <a:spcBef>
                          <a:spcPts val="0"/>
                        </a:spcBef>
                        <a:spcAft>
                          <a:spcPts val="0"/>
                        </a:spcAft>
                      </a:pPr>
                      <a:r>
                        <a:rPr lang="en-US" sz="1400" dirty="0">
                          <a:solidFill>
                            <a:schemeClr val="tx1"/>
                          </a:solidFill>
                          <a:effectLst/>
                        </a:rPr>
                        <a:t>D1</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0.03288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84154891"/>
                  </a:ext>
                </a:extLst>
              </a:tr>
              <a:tr h="517609">
                <a:tc>
                  <a:txBody>
                    <a:bodyPr/>
                    <a:lstStyle/>
                    <a:p>
                      <a:pPr marL="0" marR="0" algn="ctr">
                        <a:lnSpc>
                          <a:spcPct val="107000"/>
                        </a:lnSpc>
                        <a:spcBef>
                          <a:spcPts val="0"/>
                        </a:spcBef>
                        <a:spcAft>
                          <a:spcPts val="0"/>
                        </a:spcAft>
                      </a:pPr>
                      <a:r>
                        <a:rPr lang="en-US" sz="1400" dirty="0">
                          <a:solidFill>
                            <a:schemeClr val="tx1"/>
                          </a:solidFill>
                          <a:effectLst/>
                        </a:rPr>
                        <a:t>D2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0.06032</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508249429"/>
                  </a:ext>
                </a:extLst>
              </a:tr>
              <a:tr h="517609">
                <a:tc>
                  <a:txBody>
                    <a:bodyPr/>
                    <a:lstStyle/>
                    <a:p>
                      <a:pPr marL="0" marR="0" algn="ctr">
                        <a:lnSpc>
                          <a:spcPct val="107000"/>
                        </a:lnSpc>
                        <a:spcBef>
                          <a:spcPts val="0"/>
                        </a:spcBef>
                        <a:spcAft>
                          <a:spcPts val="0"/>
                        </a:spcAft>
                      </a:pPr>
                      <a:r>
                        <a:rPr lang="en-US" sz="1400" dirty="0">
                          <a:solidFill>
                            <a:schemeClr val="tx1"/>
                          </a:solidFill>
                          <a:effectLst/>
                        </a:rPr>
                        <a:t>D3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0.033</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655288019"/>
                  </a:ext>
                </a:extLst>
              </a:tr>
              <a:tr h="517609">
                <a:tc>
                  <a:txBody>
                    <a:bodyPr/>
                    <a:lstStyle/>
                    <a:p>
                      <a:pPr marL="0" marR="0" algn="ctr">
                        <a:lnSpc>
                          <a:spcPct val="107000"/>
                        </a:lnSpc>
                        <a:spcBef>
                          <a:spcPts val="0"/>
                        </a:spcBef>
                        <a:spcAft>
                          <a:spcPts val="0"/>
                        </a:spcAft>
                      </a:pPr>
                      <a:r>
                        <a:rPr lang="en-US" sz="1400" dirty="0">
                          <a:solidFill>
                            <a:schemeClr val="tx1"/>
                          </a:solidFill>
                          <a:effectLst/>
                        </a:rPr>
                        <a:t>D4</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0.05008</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265440758"/>
                  </a:ext>
                </a:extLst>
              </a:tr>
              <a:tr h="543489">
                <a:tc>
                  <a:txBody>
                    <a:bodyPr/>
                    <a:lstStyle/>
                    <a:p>
                      <a:pPr marL="0" marR="0" algn="ctr">
                        <a:lnSpc>
                          <a:spcPct val="107000"/>
                        </a:lnSpc>
                        <a:spcBef>
                          <a:spcPts val="0"/>
                        </a:spcBef>
                        <a:spcAft>
                          <a:spcPts val="0"/>
                        </a:spcAft>
                      </a:pPr>
                      <a:r>
                        <a:rPr lang="en-US" sz="1400" dirty="0">
                          <a:solidFill>
                            <a:schemeClr val="tx1"/>
                          </a:solidFill>
                          <a:effectLst/>
                        </a:rPr>
                        <a:t>Unfoamed PLA</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7000"/>
                        </a:lnSpc>
                        <a:spcBef>
                          <a:spcPts val="0"/>
                        </a:spcBef>
                        <a:spcAft>
                          <a:spcPts val="0"/>
                        </a:spcAft>
                      </a:pPr>
                      <a:r>
                        <a:rPr lang="en-US" sz="1400" dirty="0">
                          <a:effectLst/>
                        </a:rPr>
                        <a:t>0.185</a:t>
                      </a:r>
                      <a:endPar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920459917"/>
                  </a:ext>
                </a:extLst>
              </a:tr>
            </a:tbl>
          </a:graphicData>
        </a:graphic>
      </p:graphicFrame>
      <p:pic>
        <p:nvPicPr>
          <p:cNvPr id="7" name="Picture 6">
            <a:extLst>
              <a:ext uri="{FF2B5EF4-FFF2-40B4-BE49-F238E27FC236}">
                <a16:creationId xmlns:a16="http://schemas.microsoft.com/office/drawing/2014/main" id="{B88F6FE1-289D-43DB-AC6D-02C20BEABA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C84AA116-4AB3-45A1-8191-5A33865CE7D5}"/>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29776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E79-47A4-41AA-8822-21316D1C58D8}"/>
              </a:ext>
            </a:extLst>
          </p:cNvPr>
          <p:cNvSpPr>
            <a:spLocks noGrp="1"/>
          </p:cNvSpPr>
          <p:nvPr>
            <p:ph type="title"/>
          </p:nvPr>
        </p:nvSpPr>
        <p:spPr>
          <a:xfrm>
            <a:off x="835479" y="564141"/>
            <a:ext cx="7886700" cy="1036059"/>
          </a:xfrm>
        </p:spPr>
        <p:txBody>
          <a:bodyPr>
            <a:normAutofit/>
          </a:bodyPr>
          <a:lstStyle/>
          <a:p>
            <a:pPr algn="ctr"/>
            <a:r>
              <a:rPr lang="en-US" sz="2800" b="1" dirty="0"/>
              <a:t>Effect of Cell size, Foam bulk density on Thermal Conductivity of foam</a:t>
            </a:r>
          </a:p>
        </p:txBody>
      </p:sp>
      <p:pic>
        <p:nvPicPr>
          <p:cNvPr id="5" name="Picture 4">
            <a:extLst>
              <a:ext uri="{FF2B5EF4-FFF2-40B4-BE49-F238E27FC236}">
                <a16:creationId xmlns:a16="http://schemas.microsoft.com/office/drawing/2014/main" id="{F6B6C9D2-A6BB-4AC2-B7A7-5AFE00785878}"/>
              </a:ext>
            </a:extLst>
          </p:cNvPr>
          <p:cNvPicPr/>
          <p:nvPr/>
        </p:nvPicPr>
        <p:blipFill>
          <a:blip r:embed="rId2"/>
          <a:stretch>
            <a:fillRect/>
          </a:stretch>
        </p:blipFill>
        <p:spPr>
          <a:xfrm>
            <a:off x="583633" y="2286000"/>
            <a:ext cx="3970313" cy="3924300"/>
          </a:xfrm>
          <a:prstGeom prst="rect">
            <a:avLst/>
          </a:prstGeom>
        </p:spPr>
      </p:pic>
      <p:pic>
        <p:nvPicPr>
          <p:cNvPr id="6" name="Picture 5">
            <a:extLst>
              <a:ext uri="{FF2B5EF4-FFF2-40B4-BE49-F238E27FC236}">
                <a16:creationId xmlns:a16="http://schemas.microsoft.com/office/drawing/2014/main" id="{0F820239-3268-4263-BA31-34EE5F53445C}"/>
              </a:ext>
            </a:extLst>
          </p:cNvPr>
          <p:cNvPicPr/>
          <p:nvPr/>
        </p:nvPicPr>
        <p:blipFill>
          <a:blip r:embed="rId3"/>
          <a:stretch>
            <a:fillRect/>
          </a:stretch>
        </p:blipFill>
        <p:spPr>
          <a:xfrm>
            <a:off x="4646325" y="2590800"/>
            <a:ext cx="3970313" cy="3505200"/>
          </a:xfrm>
          <a:prstGeom prst="rect">
            <a:avLst/>
          </a:prstGeom>
        </p:spPr>
      </p:pic>
      <p:pic>
        <p:nvPicPr>
          <p:cNvPr id="7" name="Picture 6">
            <a:extLst>
              <a:ext uri="{FF2B5EF4-FFF2-40B4-BE49-F238E27FC236}">
                <a16:creationId xmlns:a16="http://schemas.microsoft.com/office/drawing/2014/main" id="{C49F1124-C3E1-4304-A337-6F11B1F8FB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55A18F4D-5D9D-4B8C-B44B-B9932F3848B0}"/>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427321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9C19-4862-4BF6-B2F2-C3994C4F37BE}"/>
              </a:ext>
            </a:extLst>
          </p:cNvPr>
          <p:cNvSpPr>
            <a:spLocks noGrp="1"/>
          </p:cNvSpPr>
          <p:nvPr>
            <p:ph type="title"/>
          </p:nvPr>
        </p:nvSpPr>
        <p:spPr>
          <a:xfrm>
            <a:off x="588499" y="550073"/>
            <a:ext cx="8147538" cy="1016098"/>
          </a:xfrm>
        </p:spPr>
        <p:txBody>
          <a:bodyPr>
            <a:normAutofit fontScale="90000"/>
          </a:bodyPr>
          <a:lstStyle/>
          <a:p>
            <a:pPr algn="ctr"/>
            <a:r>
              <a:rPr lang="en-US" sz="3200" b="1" dirty="0"/>
              <a:t>Sound Absorption Properties of PLA Foams</a:t>
            </a:r>
          </a:p>
        </p:txBody>
      </p:sp>
      <p:graphicFrame>
        <p:nvGraphicFramePr>
          <p:cNvPr id="7" name="Content Placeholder 6">
            <a:extLst>
              <a:ext uri="{FF2B5EF4-FFF2-40B4-BE49-F238E27FC236}">
                <a16:creationId xmlns:a16="http://schemas.microsoft.com/office/drawing/2014/main" id="{B202405E-8BAA-4484-A2BD-526A454E66C6}"/>
              </a:ext>
            </a:extLst>
          </p:cNvPr>
          <p:cNvGraphicFramePr>
            <a:graphicFrameLocks noGrp="1"/>
          </p:cNvGraphicFramePr>
          <p:nvPr>
            <p:ph sz="quarter" idx="14"/>
            <p:extLst>
              <p:ext uri="{D42A27DB-BD31-4B8C-83A1-F6EECF244321}">
                <p14:modId xmlns:p14="http://schemas.microsoft.com/office/powerpoint/2010/main" val="3802917545"/>
              </p:ext>
            </p:extLst>
          </p:nvPr>
        </p:nvGraphicFramePr>
        <p:xfrm>
          <a:off x="4866875" y="1665709"/>
          <a:ext cx="3709729" cy="4817112"/>
        </p:xfrm>
        <a:graphic>
          <a:graphicData uri="http://schemas.openxmlformats.org/drawingml/2006/table">
            <a:tbl>
              <a:tblPr firstRow="1" firstCol="1" bandRow="1">
                <a:tableStyleId>{7DF18680-E054-41AD-8BC1-D1AEF772440D}</a:tableStyleId>
              </a:tblPr>
              <a:tblGrid>
                <a:gridCol w="1958394">
                  <a:extLst>
                    <a:ext uri="{9D8B030D-6E8A-4147-A177-3AD203B41FA5}">
                      <a16:colId xmlns:a16="http://schemas.microsoft.com/office/drawing/2014/main" val="1423031294"/>
                    </a:ext>
                  </a:extLst>
                </a:gridCol>
                <a:gridCol w="824077">
                  <a:extLst>
                    <a:ext uri="{9D8B030D-6E8A-4147-A177-3AD203B41FA5}">
                      <a16:colId xmlns:a16="http://schemas.microsoft.com/office/drawing/2014/main" val="1699866041"/>
                    </a:ext>
                  </a:extLst>
                </a:gridCol>
                <a:gridCol w="927258">
                  <a:extLst>
                    <a:ext uri="{9D8B030D-6E8A-4147-A177-3AD203B41FA5}">
                      <a16:colId xmlns:a16="http://schemas.microsoft.com/office/drawing/2014/main" val="501560723"/>
                    </a:ext>
                  </a:extLst>
                </a:gridCol>
              </a:tblGrid>
              <a:tr h="602139">
                <a:tc>
                  <a:txBody>
                    <a:bodyPr/>
                    <a:lstStyle/>
                    <a:p>
                      <a:pPr marL="0" marR="0" algn="ctr">
                        <a:lnSpc>
                          <a:spcPct val="107000"/>
                        </a:lnSpc>
                        <a:spcBef>
                          <a:spcPts val="0"/>
                        </a:spcBef>
                        <a:spcAft>
                          <a:spcPts val="0"/>
                        </a:spcAft>
                      </a:pPr>
                      <a:r>
                        <a:rPr lang="en-US" sz="1200" b="1" dirty="0">
                          <a:solidFill>
                            <a:schemeClr val="tx1"/>
                          </a:solidFill>
                          <a:effectLst/>
                        </a:rPr>
                        <a:t>Foam Type (Skin test)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b"/>
                </a:tc>
                <a:tc>
                  <a:txBody>
                    <a:bodyPr/>
                    <a:lstStyle/>
                    <a:p>
                      <a:pPr marL="0" marR="0" algn="ctr">
                        <a:lnSpc>
                          <a:spcPct val="107000"/>
                        </a:lnSpc>
                        <a:spcBef>
                          <a:spcPts val="0"/>
                        </a:spcBef>
                        <a:spcAft>
                          <a:spcPts val="0"/>
                        </a:spcAft>
                      </a:pPr>
                      <a:r>
                        <a:rPr lang="en-US" sz="1200" b="1" dirty="0">
                          <a:solidFill>
                            <a:schemeClr val="tx1"/>
                          </a:solidFill>
                          <a:effectLst/>
                        </a:rPr>
                        <a:t>F (500 Hz)</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b"/>
                </a:tc>
                <a:tc>
                  <a:txBody>
                    <a:bodyPr/>
                    <a:lstStyle/>
                    <a:p>
                      <a:pPr marL="0" marR="0" algn="ctr">
                        <a:lnSpc>
                          <a:spcPct val="107000"/>
                        </a:lnSpc>
                        <a:spcBef>
                          <a:spcPts val="0"/>
                        </a:spcBef>
                        <a:spcAft>
                          <a:spcPts val="0"/>
                        </a:spcAft>
                      </a:pPr>
                      <a:r>
                        <a:rPr lang="en-US" sz="1200" b="1" dirty="0">
                          <a:solidFill>
                            <a:schemeClr val="tx1"/>
                          </a:solidFill>
                          <a:effectLst/>
                        </a:rPr>
                        <a:t>F (4000 Hz)</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b"/>
                </a:tc>
                <a:extLst>
                  <a:ext uri="{0D108BD9-81ED-4DB2-BD59-A6C34878D82A}">
                    <a16:rowId xmlns:a16="http://schemas.microsoft.com/office/drawing/2014/main" val="2792988870"/>
                  </a:ext>
                </a:extLst>
              </a:tr>
              <a:tr h="602139">
                <a:tc>
                  <a:txBody>
                    <a:bodyPr/>
                    <a:lstStyle/>
                    <a:p>
                      <a:pPr marL="0" marR="0" algn="ctr">
                        <a:lnSpc>
                          <a:spcPct val="107000"/>
                        </a:lnSpc>
                        <a:spcBef>
                          <a:spcPts val="0"/>
                        </a:spcBef>
                        <a:spcAft>
                          <a:spcPts val="0"/>
                        </a:spcAft>
                      </a:pPr>
                      <a:r>
                        <a:rPr lang="en-US" sz="1200" dirty="0">
                          <a:solidFill>
                            <a:schemeClr val="tx1"/>
                          </a:solidFill>
                          <a:effectLst/>
                        </a:rPr>
                        <a:t>Unfoamed PLA</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0.891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0.649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722841411"/>
                  </a:ext>
                </a:extLst>
              </a:tr>
              <a:tr h="602139">
                <a:tc>
                  <a:txBody>
                    <a:bodyPr/>
                    <a:lstStyle/>
                    <a:p>
                      <a:pPr marL="0" marR="0" algn="ctr">
                        <a:lnSpc>
                          <a:spcPct val="107000"/>
                        </a:lnSpc>
                        <a:spcBef>
                          <a:spcPts val="0"/>
                        </a:spcBef>
                        <a:spcAft>
                          <a:spcPts val="0"/>
                        </a:spcAft>
                      </a:pPr>
                      <a:r>
                        <a:rPr lang="en-US" sz="1200" dirty="0">
                          <a:solidFill>
                            <a:schemeClr val="tx1"/>
                          </a:solidFill>
                          <a:effectLst/>
                        </a:rPr>
                        <a:t>TS2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0.912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0.87</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3110620827"/>
                  </a:ext>
                </a:extLst>
              </a:tr>
              <a:tr h="602139">
                <a:tc>
                  <a:txBody>
                    <a:bodyPr/>
                    <a:lstStyle/>
                    <a:p>
                      <a:pPr marL="0" marR="0" algn="ctr">
                        <a:lnSpc>
                          <a:spcPct val="107000"/>
                        </a:lnSpc>
                        <a:spcBef>
                          <a:spcPts val="0"/>
                        </a:spcBef>
                        <a:spcAft>
                          <a:spcPts val="0"/>
                        </a:spcAft>
                      </a:pPr>
                      <a:r>
                        <a:rPr lang="en-US" sz="1200" dirty="0">
                          <a:solidFill>
                            <a:schemeClr val="tx1"/>
                          </a:solidFill>
                          <a:effectLst/>
                        </a:rPr>
                        <a:t>TS2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0.913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0.854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3811563054"/>
                  </a:ext>
                </a:extLst>
              </a:tr>
              <a:tr h="602139">
                <a:tc>
                  <a:txBody>
                    <a:bodyPr/>
                    <a:lstStyle/>
                    <a:p>
                      <a:pPr marL="0" marR="0" algn="ctr">
                        <a:lnSpc>
                          <a:spcPct val="107000"/>
                        </a:lnSpc>
                        <a:spcBef>
                          <a:spcPts val="0"/>
                        </a:spcBef>
                        <a:spcAft>
                          <a:spcPts val="0"/>
                        </a:spcAft>
                      </a:pPr>
                      <a:r>
                        <a:rPr lang="en-US" sz="1200" dirty="0">
                          <a:solidFill>
                            <a:schemeClr val="tx1"/>
                          </a:solidFill>
                          <a:effectLst/>
                        </a:rPr>
                        <a:t>D1</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0.913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0.867</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674038219"/>
                  </a:ext>
                </a:extLst>
              </a:tr>
              <a:tr h="602139">
                <a:tc>
                  <a:txBody>
                    <a:bodyPr/>
                    <a:lstStyle/>
                    <a:p>
                      <a:pPr marL="0" marR="0" algn="ctr">
                        <a:lnSpc>
                          <a:spcPct val="107000"/>
                        </a:lnSpc>
                        <a:spcBef>
                          <a:spcPts val="0"/>
                        </a:spcBef>
                        <a:spcAft>
                          <a:spcPts val="0"/>
                        </a:spcAft>
                      </a:pPr>
                      <a:r>
                        <a:rPr lang="en-US" sz="1200" dirty="0">
                          <a:solidFill>
                            <a:schemeClr val="tx1"/>
                          </a:solidFill>
                          <a:effectLst/>
                        </a:rPr>
                        <a:t>D2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0.915</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0.883</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3528560655"/>
                  </a:ext>
                </a:extLst>
              </a:tr>
              <a:tr h="602139">
                <a:tc>
                  <a:txBody>
                    <a:bodyPr/>
                    <a:lstStyle/>
                    <a:p>
                      <a:pPr marL="0" marR="0" algn="ctr">
                        <a:lnSpc>
                          <a:spcPct val="107000"/>
                        </a:lnSpc>
                        <a:spcBef>
                          <a:spcPts val="0"/>
                        </a:spcBef>
                        <a:spcAft>
                          <a:spcPts val="0"/>
                        </a:spcAft>
                      </a:pPr>
                      <a:r>
                        <a:rPr lang="en-US" sz="1200" dirty="0">
                          <a:solidFill>
                            <a:schemeClr val="tx1"/>
                          </a:solidFill>
                          <a:effectLst/>
                        </a:rPr>
                        <a:t>D3</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0.921</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0.905</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3124085680"/>
                  </a:ext>
                </a:extLst>
              </a:tr>
              <a:tr h="602139">
                <a:tc>
                  <a:txBody>
                    <a:bodyPr/>
                    <a:lstStyle/>
                    <a:p>
                      <a:pPr marL="0" marR="0" algn="ctr">
                        <a:lnSpc>
                          <a:spcPct val="107000"/>
                        </a:lnSpc>
                        <a:spcBef>
                          <a:spcPts val="0"/>
                        </a:spcBef>
                        <a:spcAft>
                          <a:spcPts val="0"/>
                        </a:spcAft>
                      </a:pPr>
                      <a:r>
                        <a:rPr lang="en-US" sz="1200" dirty="0">
                          <a:solidFill>
                            <a:schemeClr val="tx1"/>
                          </a:solidFill>
                          <a:effectLst/>
                        </a:rPr>
                        <a:t>D4</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a:effectLst/>
                        </a:rPr>
                        <a:t>0.888</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tc>
                  <a:txBody>
                    <a:bodyPr/>
                    <a:lstStyle/>
                    <a:p>
                      <a:pPr marL="0" marR="0" algn="ctr">
                        <a:lnSpc>
                          <a:spcPct val="107000"/>
                        </a:lnSpc>
                        <a:spcBef>
                          <a:spcPts val="0"/>
                        </a:spcBef>
                        <a:spcAft>
                          <a:spcPts val="0"/>
                        </a:spcAft>
                      </a:pPr>
                      <a:r>
                        <a:rPr lang="en-US" sz="1200" dirty="0">
                          <a:effectLst/>
                        </a:rPr>
                        <a:t>0.839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4436" marR="24436" marT="0" marB="0" anchor="ctr"/>
                </a:tc>
                <a:extLst>
                  <a:ext uri="{0D108BD9-81ED-4DB2-BD59-A6C34878D82A}">
                    <a16:rowId xmlns:a16="http://schemas.microsoft.com/office/drawing/2014/main" val="2658437495"/>
                  </a:ext>
                </a:extLst>
              </a:tr>
            </a:tbl>
          </a:graphicData>
        </a:graphic>
      </p:graphicFrame>
      <p:pic>
        <p:nvPicPr>
          <p:cNvPr id="5" name="Picture 4">
            <a:extLst>
              <a:ext uri="{FF2B5EF4-FFF2-40B4-BE49-F238E27FC236}">
                <a16:creationId xmlns:a16="http://schemas.microsoft.com/office/drawing/2014/main" id="{EB69EA5C-E6D8-4865-B5DF-308501141218}"/>
              </a:ext>
            </a:extLst>
          </p:cNvPr>
          <p:cNvPicPr/>
          <p:nvPr/>
        </p:nvPicPr>
        <p:blipFill>
          <a:blip r:embed="rId2"/>
          <a:stretch>
            <a:fillRect/>
          </a:stretch>
        </p:blipFill>
        <p:spPr>
          <a:xfrm>
            <a:off x="547467" y="1676400"/>
            <a:ext cx="4114801" cy="4817112"/>
          </a:xfrm>
          <a:prstGeom prst="rect">
            <a:avLst/>
          </a:prstGeom>
        </p:spPr>
      </p:pic>
      <p:pic>
        <p:nvPicPr>
          <p:cNvPr id="6" name="Picture 5">
            <a:extLst>
              <a:ext uri="{FF2B5EF4-FFF2-40B4-BE49-F238E27FC236}">
                <a16:creationId xmlns:a16="http://schemas.microsoft.com/office/drawing/2014/main" id="{FD57DA0D-3C8C-4B31-8B16-E0E81D4265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C779B94-8550-49E0-A8E8-468BEC8EC4F6}"/>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73837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EF3B-BD99-4C79-A7C7-3AB2C2A27B7E}"/>
              </a:ext>
            </a:extLst>
          </p:cNvPr>
          <p:cNvSpPr>
            <a:spLocks noGrp="1"/>
          </p:cNvSpPr>
          <p:nvPr>
            <p:ph type="title"/>
          </p:nvPr>
        </p:nvSpPr>
        <p:spPr>
          <a:xfrm>
            <a:off x="584981" y="671585"/>
            <a:ext cx="8227944" cy="852415"/>
          </a:xfrm>
        </p:spPr>
        <p:txBody>
          <a:bodyPr>
            <a:noAutofit/>
          </a:bodyPr>
          <a:lstStyle/>
          <a:p>
            <a:pPr algn="ctr"/>
            <a:r>
              <a:rPr lang="en-US" sz="2800" b="1" dirty="0"/>
              <a:t>Effect of Open Porosity and Cell size on Sound Absorption Properties of Foams</a:t>
            </a:r>
          </a:p>
        </p:txBody>
      </p:sp>
      <p:pic>
        <p:nvPicPr>
          <p:cNvPr id="5" name="Picture 4">
            <a:extLst>
              <a:ext uri="{FF2B5EF4-FFF2-40B4-BE49-F238E27FC236}">
                <a16:creationId xmlns:a16="http://schemas.microsoft.com/office/drawing/2014/main" id="{549F655D-D435-4B7A-A9DF-785B962AD497}"/>
              </a:ext>
            </a:extLst>
          </p:cNvPr>
          <p:cNvPicPr/>
          <p:nvPr/>
        </p:nvPicPr>
        <p:blipFill>
          <a:blip r:embed="rId2"/>
          <a:stretch>
            <a:fillRect/>
          </a:stretch>
        </p:blipFill>
        <p:spPr>
          <a:xfrm>
            <a:off x="510783" y="2117335"/>
            <a:ext cx="3962400" cy="4069080"/>
          </a:xfrm>
          <a:prstGeom prst="rect">
            <a:avLst/>
          </a:prstGeom>
        </p:spPr>
      </p:pic>
      <p:pic>
        <p:nvPicPr>
          <p:cNvPr id="6" name="Picture 5">
            <a:extLst>
              <a:ext uri="{FF2B5EF4-FFF2-40B4-BE49-F238E27FC236}">
                <a16:creationId xmlns:a16="http://schemas.microsoft.com/office/drawing/2014/main" id="{C11AEB14-CE81-4703-A774-4D86EFF50695}"/>
              </a:ext>
            </a:extLst>
          </p:cNvPr>
          <p:cNvPicPr/>
          <p:nvPr/>
        </p:nvPicPr>
        <p:blipFill>
          <a:blip r:embed="rId3"/>
          <a:stretch>
            <a:fillRect/>
          </a:stretch>
        </p:blipFill>
        <p:spPr>
          <a:xfrm>
            <a:off x="4571999" y="2079822"/>
            <a:ext cx="4061217" cy="4244778"/>
          </a:xfrm>
          <a:prstGeom prst="rect">
            <a:avLst/>
          </a:prstGeom>
        </p:spPr>
      </p:pic>
      <p:pic>
        <p:nvPicPr>
          <p:cNvPr id="7" name="Picture 6">
            <a:extLst>
              <a:ext uri="{FF2B5EF4-FFF2-40B4-BE49-F238E27FC236}">
                <a16:creationId xmlns:a16="http://schemas.microsoft.com/office/drawing/2014/main" id="{64C57691-C40E-4E58-900E-B9992842FB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77FAB89C-2B8C-4F87-9F82-135E157CE889}"/>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3805154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99F9-6AC5-4EA8-B467-263AC141E4CE}"/>
              </a:ext>
            </a:extLst>
          </p:cNvPr>
          <p:cNvSpPr>
            <a:spLocks noGrp="1"/>
          </p:cNvSpPr>
          <p:nvPr>
            <p:ph type="title"/>
          </p:nvPr>
        </p:nvSpPr>
        <p:spPr>
          <a:xfrm>
            <a:off x="590843" y="711778"/>
            <a:ext cx="7924800" cy="600164"/>
          </a:xfrm>
        </p:spPr>
        <p:txBody>
          <a:bodyPr>
            <a:normAutofit fontScale="90000"/>
          </a:bodyPr>
          <a:lstStyle/>
          <a:p>
            <a:pPr algn="ctr"/>
            <a:r>
              <a:rPr lang="en-US" b="1" dirty="0"/>
              <a:t>Conclusion</a:t>
            </a:r>
          </a:p>
        </p:txBody>
      </p:sp>
      <p:sp>
        <p:nvSpPr>
          <p:cNvPr id="3" name="Content Placeholder 2">
            <a:extLst>
              <a:ext uri="{FF2B5EF4-FFF2-40B4-BE49-F238E27FC236}">
                <a16:creationId xmlns:a16="http://schemas.microsoft.com/office/drawing/2014/main" id="{8B948396-9444-44B7-97D5-60A43BDEC399}"/>
              </a:ext>
            </a:extLst>
          </p:cNvPr>
          <p:cNvSpPr>
            <a:spLocks noGrp="1"/>
          </p:cNvSpPr>
          <p:nvPr>
            <p:ph sz="quarter" idx="13"/>
          </p:nvPr>
        </p:nvSpPr>
        <p:spPr>
          <a:xfrm>
            <a:off x="590843" y="2210724"/>
            <a:ext cx="7924800" cy="3733800"/>
          </a:xfrm>
        </p:spPr>
        <p:txBody>
          <a:bodyPr>
            <a:normAutofit/>
          </a:bodyPr>
          <a:lstStyle/>
          <a:p>
            <a:pPr algn="just"/>
            <a:r>
              <a:rPr lang="en-US" sz="1700" dirty="0">
                <a:solidFill>
                  <a:schemeClr val="tx1"/>
                </a:solidFill>
                <a:latin typeface="Arial" panose="020B0604020202020204" pitchFamily="34" charset="0"/>
                <a:cs typeface="Arial" panose="020B0604020202020204" pitchFamily="34" charset="0"/>
              </a:rPr>
              <a:t>Thermal soak and decompression techniques of the batch foaming process was used in manufacturing micro-cellular foams.</a:t>
            </a:r>
          </a:p>
          <a:p>
            <a:pPr marL="68580" indent="0" algn="just">
              <a:buNone/>
            </a:pPr>
            <a:endParaRPr lang="en-US" sz="1700" dirty="0">
              <a:solidFill>
                <a:schemeClr val="tx1"/>
              </a:solidFill>
              <a:latin typeface="Arial" panose="020B0604020202020204" pitchFamily="34" charset="0"/>
              <a:cs typeface="Arial" panose="020B0604020202020204" pitchFamily="34" charset="0"/>
            </a:endParaRPr>
          </a:p>
          <a:p>
            <a:pPr algn="just"/>
            <a:r>
              <a:rPr lang="en-US" sz="1700" dirty="0">
                <a:solidFill>
                  <a:schemeClr val="tx1"/>
                </a:solidFill>
                <a:latin typeface="Arial" panose="020B0604020202020204" pitchFamily="34" charset="0"/>
                <a:cs typeface="Arial" panose="020B0604020202020204" pitchFamily="34" charset="0"/>
              </a:rPr>
              <a:t>Results obtained showed that the  foams made through the thermal soak technique had more uniform cellular architecture with lower void fraction and percentage open porosity compared to any of the decompression foams. This contributed to their low thermal conductivity and excellent thermal insulation properties compared to the foams made through decompression.</a:t>
            </a:r>
          </a:p>
          <a:p>
            <a:pPr marL="68580" indent="0" algn="just">
              <a:buNone/>
            </a:pPr>
            <a:endParaRPr lang="en-US" sz="1700" dirty="0">
              <a:solidFill>
                <a:schemeClr val="tx1"/>
              </a:solidFill>
              <a:latin typeface="Arial" panose="020B0604020202020204" pitchFamily="34" charset="0"/>
              <a:cs typeface="Arial" panose="020B0604020202020204" pitchFamily="34" charset="0"/>
            </a:endParaRPr>
          </a:p>
          <a:p>
            <a:pPr algn="just"/>
            <a:r>
              <a:rPr lang="en-US" sz="1700" dirty="0">
                <a:solidFill>
                  <a:schemeClr val="tx1"/>
                </a:solidFill>
                <a:latin typeface="Arial" panose="020B0604020202020204" pitchFamily="34" charset="0"/>
                <a:cs typeface="Arial" panose="020B0604020202020204" pitchFamily="34" charset="0"/>
              </a:rPr>
              <a:t>On the other hand, the foams made through the decompression technique at foaming temperature of 55 </a:t>
            </a:r>
            <a:r>
              <a:rPr lang="en-US" sz="1700" baseline="30000" dirty="0">
                <a:solidFill>
                  <a:schemeClr val="tx1"/>
                </a:solidFill>
                <a:latin typeface="Arial" panose="020B0604020202020204" pitchFamily="34" charset="0"/>
                <a:cs typeface="Arial" panose="020B0604020202020204" pitchFamily="34" charset="0"/>
              </a:rPr>
              <a:t>o</a:t>
            </a:r>
            <a:r>
              <a:rPr lang="en-US" sz="1700" dirty="0">
                <a:solidFill>
                  <a:schemeClr val="tx1"/>
                </a:solidFill>
                <a:latin typeface="Arial" panose="020B0604020202020204" pitchFamily="34" charset="0"/>
                <a:cs typeface="Arial" panose="020B0604020202020204" pitchFamily="34" charset="0"/>
              </a:rPr>
              <a:t>C had a better mix of cellular architecture due to the bimodal cellular structure compared to the foams made at foaming temperature of 75 </a:t>
            </a:r>
            <a:r>
              <a:rPr lang="en-US" sz="1700" baseline="30000" dirty="0">
                <a:solidFill>
                  <a:schemeClr val="tx1"/>
                </a:solidFill>
                <a:latin typeface="Arial" panose="020B0604020202020204" pitchFamily="34" charset="0"/>
                <a:cs typeface="Arial" panose="020B0604020202020204" pitchFamily="34" charset="0"/>
              </a:rPr>
              <a:t>o</a:t>
            </a:r>
            <a:r>
              <a:rPr lang="en-US" sz="1700" dirty="0">
                <a:solidFill>
                  <a:schemeClr val="tx1"/>
                </a:solidFill>
                <a:latin typeface="Arial" panose="020B0604020202020204" pitchFamily="34" charset="0"/>
                <a:cs typeface="Arial" panose="020B0604020202020204" pitchFamily="34" charset="0"/>
              </a:rPr>
              <a:t> C. </a:t>
            </a:r>
          </a:p>
          <a:p>
            <a:pPr algn="just"/>
            <a:endParaRPr lang="en-US" sz="1700" dirty="0">
              <a:solidFill>
                <a:schemeClr val="tx1"/>
              </a:solidFill>
              <a:latin typeface="Arial" panose="020B0604020202020204" pitchFamily="34" charset="0"/>
              <a:cs typeface="Arial" panose="020B0604020202020204" pitchFamily="34" charset="0"/>
            </a:endParaRPr>
          </a:p>
          <a:p>
            <a:pPr algn="just"/>
            <a:endParaRPr lang="en-US" dirty="0"/>
          </a:p>
        </p:txBody>
      </p:sp>
      <p:pic>
        <p:nvPicPr>
          <p:cNvPr id="5" name="Picture 4">
            <a:extLst>
              <a:ext uri="{FF2B5EF4-FFF2-40B4-BE49-F238E27FC236}">
                <a16:creationId xmlns:a16="http://schemas.microsoft.com/office/drawing/2014/main" id="{32EEACBC-852F-495B-8BCE-996C145F0A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E981F49-ED1C-4669-B2C8-A27BF213E5A5}"/>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2260813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5016-726D-44D9-A809-62017F677C5B}"/>
              </a:ext>
            </a:extLst>
          </p:cNvPr>
          <p:cNvSpPr>
            <a:spLocks noGrp="1"/>
          </p:cNvSpPr>
          <p:nvPr>
            <p:ph type="title"/>
          </p:nvPr>
        </p:nvSpPr>
        <p:spPr>
          <a:xfrm>
            <a:off x="571500" y="701799"/>
            <a:ext cx="8000999" cy="517401"/>
          </a:xfrm>
        </p:spPr>
        <p:txBody>
          <a:bodyPr>
            <a:normAutofit fontScale="90000"/>
          </a:bodyPr>
          <a:lstStyle/>
          <a:p>
            <a:pPr algn="ctr"/>
            <a:r>
              <a:rPr lang="en-US" b="1" dirty="0"/>
              <a:t>Conclusion (Contd.)</a:t>
            </a:r>
          </a:p>
        </p:txBody>
      </p:sp>
      <p:sp>
        <p:nvSpPr>
          <p:cNvPr id="3" name="Content Placeholder 2">
            <a:extLst>
              <a:ext uri="{FF2B5EF4-FFF2-40B4-BE49-F238E27FC236}">
                <a16:creationId xmlns:a16="http://schemas.microsoft.com/office/drawing/2014/main" id="{C7AF744E-B3CA-47C7-92D2-B66198678A2B}"/>
              </a:ext>
            </a:extLst>
          </p:cNvPr>
          <p:cNvSpPr>
            <a:spLocks noGrp="1"/>
          </p:cNvSpPr>
          <p:nvPr>
            <p:ph sz="quarter" idx="13"/>
          </p:nvPr>
        </p:nvSpPr>
        <p:spPr>
          <a:xfrm>
            <a:off x="628649" y="1299064"/>
            <a:ext cx="7886700" cy="5718370"/>
          </a:xfrm>
        </p:spPr>
        <p:txBody>
          <a:bodyPr>
            <a:normAutofit/>
          </a:bodyPr>
          <a:lstStyle/>
          <a:p>
            <a:pPr algn="just"/>
            <a:r>
              <a:rPr lang="en-US" sz="1700" dirty="0">
                <a:solidFill>
                  <a:schemeClr val="tx1"/>
                </a:solidFill>
                <a:latin typeface="Arial" panose="020B0604020202020204" pitchFamily="34" charset="0"/>
                <a:cs typeface="Arial" panose="020B0604020202020204" pitchFamily="34" charset="0"/>
              </a:rPr>
              <a:t>Furthermore, they had better sound absorption properties and this could be attributed to their bimodal cellular structure which contained densely packed cells with varying sizes. </a:t>
            </a:r>
          </a:p>
          <a:p>
            <a:pPr algn="just"/>
            <a:endParaRPr lang="en-US" sz="1700" dirty="0">
              <a:solidFill>
                <a:schemeClr val="tx1"/>
              </a:solidFill>
              <a:latin typeface="Arial" panose="020B0604020202020204" pitchFamily="34" charset="0"/>
              <a:cs typeface="Arial" panose="020B0604020202020204" pitchFamily="34" charset="0"/>
            </a:endParaRPr>
          </a:p>
          <a:p>
            <a:pPr algn="just"/>
            <a:r>
              <a:rPr lang="en-US" sz="1700" dirty="0">
                <a:solidFill>
                  <a:schemeClr val="tx1"/>
                </a:solidFill>
                <a:latin typeface="Arial" panose="020B0604020202020204" pitchFamily="34" charset="0"/>
                <a:cs typeface="Arial" panose="020B0604020202020204" pitchFamily="34" charset="0"/>
              </a:rPr>
              <a:t>Conversely, the foams made at t </a:t>
            </a:r>
            <a:r>
              <a:rPr lang="en-US" sz="1700" baseline="-25000" dirty="0">
                <a:solidFill>
                  <a:schemeClr val="tx1"/>
                </a:solidFill>
                <a:latin typeface="Arial" panose="020B0604020202020204" pitchFamily="34" charset="0"/>
                <a:cs typeface="Arial" panose="020B0604020202020204" pitchFamily="34" charset="0"/>
              </a:rPr>
              <a:t>foam</a:t>
            </a:r>
            <a:r>
              <a:rPr lang="en-US" sz="1700" dirty="0">
                <a:solidFill>
                  <a:schemeClr val="tx1"/>
                </a:solidFill>
                <a:latin typeface="Arial" panose="020B0604020202020204" pitchFamily="34" charset="0"/>
                <a:cs typeface="Arial" panose="020B0604020202020204" pitchFamily="34" charset="0"/>
              </a:rPr>
              <a:t> = 75 </a:t>
            </a:r>
            <a:r>
              <a:rPr lang="en-US" sz="1700" baseline="30000" dirty="0">
                <a:solidFill>
                  <a:schemeClr val="tx1"/>
                </a:solidFill>
                <a:latin typeface="Arial" panose="020B0604020202020204" pitchFamily="34" charset="0"/>
                <a:cs typeface="Arial" panose="020B0604020202020204" pitchFamily="34" charset="0"/>
              </a:rPr>
              <a:t>o</a:t>
            </a:r>
            <a:r>
              <a:rPr lang="en-US" sz="1700" dirty="0">
                <a:solidFill>
                  <a:schemeClr val="tx1"/>
                </a:solidFill>
                <a:latin typeface="Arial" panose="020B0604020202020204" pitchFamily="34" charset="0"/>
                <a:cs typeface="Arial" panose="020B0604020202020204" pitchFamily="34" charset="0"/>
              </a:rPr>
              <a:t>C, had higher percentage open porosity with the highest been about 57 %. This was suspected to have contributed to their superior sound absorption coefficients at both low and high frequencies  in comparison to the decompression foams made at t </a:t>
            </a:r>
            <a:r>
              <a:rPr lang="en-US" sz="1700" baseline="-25000" dirty="0">
                <a:solidFill>
                  <a:schemeClr val="tx1"/>
                </a:solidFill>
                <a:latin typeface="Arial" panose="020B0604020202020204" pitchFamily="34" charset="0"/>
                <a:cs typeface="Arial" panose="020B0604020202020204" pitchFamily="34" charset="0"/>
              </a:rPr>
              <a:t>foam</a:t>
            </a:r>
            <a:r>
              <a:rPr lang="en-US" sz="1700" dirty="0">
                <a:solidFill>
                  <a:schemeClr val="tx1"/>
                </a:solidFill>
                <a:latin typeface="Arial" panose="020B0604020202020204" pitchFamily="34" charset="0"/>
                <a:cs typeface="Arial" panose="020B0604020202020204" pitchFamily="34" charset="0"/>
              </a:rPr>
              <a:t> = 55 </a:t>
            </a:r>
            <a:r>
              <a:rPr lang="en-US" sz="1700" baseline="30000" dirty="0">
                <a:solidFill>
                  <a:schemeClr val="tx1"/>
                </a:solidFill>
                <a:latin typeface="Arial" panose="020B0604020202020204" pitchFamily="34" charset="0"/>
                <a:cs typeface="Arial" panose="020B0604020202020204" pitchFamily="34" charset="0"/>
              </a:rPr>
              <a:t>o</a:t>
            </a:r>
            <a:r>
              <a:rPr lang="en-US" sz="1700" dirty="0">
                <a:solidFill>
                  <a:schemeClr val="tx1"/>
                </a:solidFill>
                <a:latin typeface="Arial" panose="020B0604020202020204" pitchFamily="34" charset="0"/>
                <a:cs typeface="Arial" panose="020B0604020202020204" pitchFamily="34" charset="0"/>
              </a:rPr>
              <a:t>C and the thermal soak foams, with open porosity values of 42 % and 21 %  respectively.</a:t>
            </a:r>
          </a:p>
          <a:p>
            <a:pPr algn="just"/>
            <a:endParaRPr lang="en-US" sz="1700" dirty="0">
              <a:solidFill>
                <a:schemeClr val="tx1"/>
              </a:solidFill>
              <a:latin typeface="Arial" panose="020B0604020202020204" pitchFamily="34" charset="0"/>
              <a:cs typeface="Arial" panose="020B0604020202020204" pitchFamily="34" charset="0"/>
            </a:endParaRPr>
          </a:p>
          <a:p>
            <a:pPr algn="just"/>
            <a:r>
              <a:rPr lang="en-US" sz="1700" dirty="0">
                <a:solidFill>
                  <a:schemeClr val="tx1"/>
                </a:solidFill>
                <a:latin typeface="Arial" panose="020B0604020202020204" pitchFamily="34" charset="0"/>
                <a:cs typeface="Arial" panose="020B0604020202020204" pitchFamily="34" charset="0"/>
              </a:rPr>
              <a:t>Finally, it was observed that the range of thermal conductivity values of (0.027 – 0.06) W/mK for the PLA foams made through both techniques were very close to those documented for Extruded Polystyrene (XPS) and Expanded Polystyrene (EPS) (0.03 – 0.06 W/mK). Based on this, the PLA foams made from both methods could serve as potential eco-friendly substitutes for currently used petroleum-based foams.</a:t>
            </a: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B39210BE-32AB-418C-89DF-20365787AB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BA1B743-5457-40FF-A455-B3DD408E75FA}"/>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166048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90B2-B7CE-480D-9DBC-FE551A30EE55}"/>
              </a:ext>
            </a:extLst>
          </p:cNvPr>
          <p:cNvSpPr>
            <a:spLocks noGrp="1"/>
          </p:cNvSpPr>
          <p:nvPr>
            <p:ph type="title"/>
          </p:nvPr>
        </p:nvSpPr>
        <p:spPr>
          <a:xfrm>
            <a:off x="-464371" y="546664"/>
            <a:ext cx="7024744" cy="453908"/>
          </a:xfrm>
        </p:spPr>
        <p:txBody>
          <a:bodyPr>
            <a:normAutofit fontScale="90000"/>
          </a:bodyPr>
          <a:lstStyle/>
          <a:p>
            <a:pPr algn="ctr"/>
            <a:r>
              <a:rPr lang="en-US" b="1" dirty="0"/>
              <a:t>References</a:t>
            </a:r>
          </a:p>
        </p:txBody>
      </p:sp>
      <p:sp>
        <p:nvSpPr>
          <p:cNvPr id="3" name="Content Placeholder 2">
            <a:extLst>
              <a:ext uri="{FF2B5EF4-FFF2-40B4-BE49-F238E27FC236}">
                <a16:creationId xmlns:a16="http://schemas.microsoft.com/office/drawing/2014/main" id="{178D6B17-5128-4DE6-96D4-BDA26A3C255E}"/>
              </a:ext>
            </a:extLst>
          </p:cNvPr>
          <p:cNvSpPr>
            <a:spLocks noGrp="1"/>
          </p:cNvSpPr>
          <p:nvPr>
            <p:ph sz="quarter" idx="13"/>
          </p:nvPr>
        </p:nvSpPr>
        <p:spPr>
          <a:xfrm>
            <a:off x="685800" y="1001744"/>
            <a:ext cx="7772400" cy="5475256"/>
          </a:xfrm>
        </p:spPr>
        <p:txBody>
          <a:bodyPr>
            <a:normAutofit fontScale="92500" lnSpcReduction="20000"/>
          </a:bodyPr>
          <a:lstStyle/>
          <a:p>
            <a:pPr marL="68580" indent="0">
              <a:buNone/>
            </a:pPr>
            <a:r>
              <a:rPr lang="en-US" sz="1600" dirty="0">
                <a:solidFill>
                  <a:schemeClr val="tx1"/>
                </a:solidFill>
                <a:latin typeface="Arial" panose="020B0604020202020204" pitchFamily="34" charset="0"/>
                <a:cs typeface="Arial" panose="020B0604020202020204" pitchFamily="34" charset="0"/>
              </a:rPr>
              <a:t>[1] Technavio Research; </a:t>
            </a:r>
            <a:r>
              <a:rPr lang="en-US" sz="16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https://www.technavio.com/pressrelease/global-cold-insulation-materials-market-expected-surpass-us-5-billion-2019-revenue</a:t>
            </a:r>
            <a:endParaRPr lang="en-US" sz="1600" dirty="0">
              <a:solidFill>
                <a:schemeClr val="tx1"/>
              </a:solidFill>
              <a:latin typeface="Arial" panose="020B0604020202020204" pitchFamily="34" charset="0"/>
              <a:cs typeface="Arial" panose="020B0604020202020204" pitchFamily="34" charset="0"/>
            </a:endParaRPr>
          </a:p>
          <a:p>
            <a:pPr marL="68580" indent="0">
              <a:buNone/>
            </a:pPr>
            <a:r>
              <a:rPr lang="en-US" sz="1600" dirty="0">
                <a:solidFill>
                  <a:schemeClr val="tx1"/>
                </a:solidFill>
                <a:latin typeface="Arial" panose="020B0604020202020204" pitchFamily="34" charset="0"/>
                <a:cs typeface="Arial" panose="020B0604020202020204" pitchFamily="34" charset="0"/>
              </a:rPr>
              <a:t>[2] Eurima Health &amp; Safety; </a:t>
            </a:r>
            <a:r>
              <a:rPr lang="en-US" sz="16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https://www.eurima.org/about-mineral-wool/health-safety.html</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[3] Landfill of insulation waste glass fiber </a:t>
            </a:r>
            <a:r>
              <a:rPr lang="en-US" sz="16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https://www.123rf.com/photo_19405245_the-landfill-of-industrial-waste-glass-fiber.html</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[4] W. Yang, Q. Dong, S. Liu, H. </a:t>
            </a:r>
            <a:r>
              <a:rPr lang="en-US" sz="1600" dirty="0" err="1">
                <a:solidFill>
                  <a:schemeClr val="tx1"/>
                </a:solidFill>
                <a:latin typeface="Arial" panose="020B0604020202020204" pitchFamily="34" charset="0"/>
                <a:cs typeface="Arial" panose="020B0604020202020204" pitchFamily="34" charset="0"/>
              </a:rPr>
              <a:t>Xie</a:t>
            </a:r>
            <a:r>
              <a:rPr lang="en-US" sz="1600" dirty="0">
                <a:solidFill>
                  <a:schemeClr val="tx1"/>
                </a:solidFill>
                <a:latin typeface="Arial" panose="020B0604020202020204" pitchFamily="34" charset="0"/>
                <a:cs typeface="Arial" panose="020B0604020202020204" pitchFamily="34" charset="0"/>
              </a:rPr>
              <a:t>, L. Liu, J. Li (2012). The 7</a:t>
            </a:r>
            <a:r>
              <a:rPr lang="en-US" sz="1600" baseline="30000" dirty="0">
                <a:solidFill>
                  <a:schemeClr val="tx1"/>
                </a:solidFill>
                <a:latin typeface="Arial" panose="020B0604020202020204" pitchFamily="34" charset="0"/>
                <a:cs typeface="Arial" panose="020B0604020202020204" pitchFamily="34" charset="0"/>
              </a:rPr>
              <a:t>th</a:t>
            </a:r>
            <a:r>
              <a:rPr lang="en-US" sz="1600" dirty="0">
                <a:solidFill>
                  <a:schemeClr val="tx1"/>
                </a:solidFill>
                <a:latin typeface="Arial" panose="020B0604020202020204" pitchFamily="34" charset="0"/>
                <a:cs typeface="Arial" panose="020B0604020202020204" pitchFamily="34" charset="0"/>
              </a:rPr>
              <a:t> International Conference on Waste Management and Technology. Recycling and disposal methods for polyurethane foam wastes. Procedia Environmental Sciences 16 (2012) 167 – 175. DOI: 10.1016/j.proenv.2012.10.023</a:t>
            </a:r>
          </a:p>
          <a:p>
            <a:pPr marL="68580" indent="0">
              <a:buNone/>
            </a:pPr>
            <a:r>
              <a:rPr lang="en-US" sz="1600" dirty="0">
                <a:solidFill>
                  <a:schemeClr val="tx1"/>
                </a:solidFill>
                <a:latin typeface="Arial" panose="020B0604020202020204" pitchFamily="34" charset="0"/>
                <a:cs typeface="Arial" panose="020B0604020202020204" pitchFamily="34" charset="0"/>
              </a:rPr>
              <a:t>[5] </a:t>
            </a:r>
            <a:r>
              <a:rPr lang="en-US" sz="16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http://www.daviddarling.info/encyclopedia/F/AE_foam_board_insulation.html</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[6] </a:t>
            </a:r>
            <a:r>
              <a:rPr lang="en-US" sz="16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http://www.intcorecycling.com/How-to-recycle-xps.html</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[7] https://www.linkedin.com/pulse/polylactic-acid-pla-market-its-way-prolific-growth-shweta-w/</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[8] </a:t>
            </a:r>
            <a:r>
              <a:rPr lang="en-US" sz="1600" dirty="0">
                <a:solidFill>
                  <a:schemeClr val="tx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https://en.wikipedia.org/wiki/Supercritical_carbon_dioxide</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[9] T. Kanai; H. </a:t>
            </a:r>
            <a:r>
              <a:rPr lang="en-US" sz="1600" dirty="0" err="1">
                <a:solidFill>
                  <a:schemeClr val="tx1"/>
                </a:solidFill>
                <a:latin typeface="Arial" panose="020B0604020202020204" pitchFamily="34" charset="0"/>
                <a:cs typeface="Arial" panose="020B0604020202020204" pitchFamily="34" charset="0"/>
              </a:rPr>
              <a:t>Kawato</a:t>
            </a:r>
            <a:r>
              <a:rPr lang="en-US" sz="1600" dirty="0">
                <a:solidFill>
                  <a:schemeClr val="tx1"/>
                </a:solidFill>
                <a:latin typeface="Arial" panose="020B0604020202020204" pitchFamily="34" charset="0"/>
                <a:cs typeface="Arial" panose="020B0604020202020204" pitchFamily="34" charset="0"/>
              </a:rPr>
              <a:t>.; H. </a:t>
            </a:r>
            <a:r>
              <a:rPr lang="en-US" sz="1600" dirty="0" err="1">
                <a:solidFill>
                  <a:schemeClr val="tx1"/>
                </a:solidFill>
                <a:latin typeface="Arial" panose="020B0604020202020204" pitchFamily="34" charset="0"/>
                <a:cs typeface="Arial" panose="020B0604020202020204" pitchFamily="34" charset="0"/>
              </a:rPr>
              <a:t>Goda</a:t>
            </a:r>
            <a:r>
              <a:rPr lang="en-US" sz="1600" dirty="0">
                <a:solidFill>
                  <a:schemeClr val="tx1"/>
                </a:solidFill>
                <a:latin typeface="Arial" panose="020B0604020202020204" pitchFamily="34" charset="0"/>
                <a:cs typeface="Arial" panose="020B0604020202020204" pitchFamily="34" charset="0"/>
              </a:rPr>
              <a:t>. (2003) Control Factors of Foam Structure and Properties in Microcellular Injection Molding. Presented at the Polymer Processing Society 19th Annual Meeting (PPS-19), Melbourne, Australia, July 7-10, 2003.</a:t>
            </a:r>
          </a:p>
          <a:p>
            <a:pPr marL="68580" indent="0">
              <a:buNone/>
            </a:pPr>
            <a:r>
              <a:rPr lang="en-US" sz="1600" dirty="0">
                <a:solidFill>
                  <a:schemeClr val="tx1"/>
                </a:solidFill>
                <a:latin typeface="Arial" panose="020B0604020202020204" pitchFamily="34" charset="0"/>
                <a:cs typeface="Arial" panose="020B0604020202020204" pitchFamily="34" charset="0"/>
              </a:rPr>
              <a:t>[10] [11] Lorenz W. Walter Lorenz Surgical Inc. Available at: www.lorenzsurgical.com. Accessed: April 2010.</a:t>
            </a:r>
          </a:p>
          <a:p>
            <a:pPr marL="68580" indent="0">
              <a:buNone/>
            </a:pPr>
            <a:r>
              <a:rPr lang="en-US" sz="1600" dirty="0">
                <a:solidFill>
                  <a:schemeClr val="tx1"/>
                </a:solidFill>
                <a:latin typeface="Arial" panose="020B0604020202020204" pitchFamily="34" charset="0"/>
                <a:cs typeface="Arial" panose="020B0604020202020204" pitchFamily="34" charset="0"/>
              </a:rPr>
              <a:t>[11] R C </a:t>
            </a:r>
            <a:r>
              <a:rPr lang="en-US" sz="1600" dirty="0" err="1">
                <a:solidFill>
                  <a:schemeClr val="tx1"/>
                </a:solidFill>
                <a:latin typeface="Arial" panose="020B0604020202020204" pitchFamily="34" charset="0"/>
                <a:cs typeface="Arial" panose="020B0604020202020204" pitchFamily="34" charset="0"/>
              </a:rPr>
              <a:t>Neagu</a:t>
            </a:r>
            <a:r>
              <a:rPr lang="en-US" sz="1600" dirty="0">
                <a:solidFill>
                  <a:schemeClr val="tx1"/>
                </a:solidFill>
                <a:latin typeface="Arial" panose="020B0604020202020204" pitchFamily="34" charset="0"/>
                <a:cs typeface="Arial" panose="020B0604020202020204" pitchFamily="34" charset="0"/>
              </a:rPr>
              <a:t>, M </a:t>
            </a:r>
            <a:r>
              <a:rPr lang="en-US" sz="1600" dirty="0" err="1">
                <a:solidFill>
                  <a:schemeClr val="tx1"/>
                </a:solidFill>
                <a:latin typeface="Arial" panose="020B0604020202020204" pitchFamily="34" charset="0"/>
                <a:cs typeface="Arial" panose="020B0604020202020204" pitchFamily="34" charset="0"/>
              </a:rPr>
              <a:t>Cuénoud</a:t>
            </a:r>
            <a:r>
              <a:rPr lang="en-US" sz="1600" dirty="0">
                <a:solidFill>
                  <a:schemeClr val="tx1"/>
                </a:solidFill>
                <a:latin typeface="Arial" panose="020B0604020202020204" pitchFamily="34" charset="0"/>
                <a:cs typeface="Arial" panose="020B0604020202020204" pitchFamily="34" charset="0"/>
              </a:rPr>
              <a:t>, F Berthold, P E </a:t>
            </a:r>
            <a:r>
              <a:rPr lang="en-US" sz="1600" dirty="0" err="1">
                <a:solidFill>
                  <a:schemeClr val="tx1"/>
                </a:solidFill>
                <a:latin typeface="Arial" panose="020B0604020202020204" pitchFamily="34" charset="0"/>
                <a:cs typeface="Arial" panose="020B0604020202020204" pitchFamily="34" charset="0"/>
              </a:rPr>
              <a:t>Bourban</a:t>
            </a:r>
            <a:r>
              <a:rPr lang="en-US" sz="1600" dirty="0">
                <a:solidFill>
                  <a:schemeClr val="tx1"/>
                </a:solidFill>
                <a:latin typeface="Arial" panose="020B0604020202020204" pitchFamily="34" charset="0"/>
                <a:cs typeface="Arial" panose="020B0604020202020204" pitchFamily="34" charset="0"/>
              </a:rPr>
              <a:t>, E K </a:t>
            </a:r>
            <a:r>
              <a:rPr lang="en-US" sz="1600" dirty="0" err="1">
                <a:solidFill>
                  <a:schemeClr val="tx1"/>
                </a:solidFill>
                <a:latin typeface="Arial" panose="020B0604020202020204" pitchFamily="34" charset="0"/>
                <a:cs typeface="Arial" panose="020B0604020202020204" pitchFamily="34" charset="0"/>
              </a:rPr>
              <a:t>Gamstedt</a:t>
            </a:r>
            <a:r>
              <a:rPr lang="en-US" sz="1600" dirty="0">
                <a:solidFill>
                  <a:schemeClr val="tx1"/>
                </a:solidFill>
                <a:latin typeface="Arial" panose="020B0604020202020204" pitchFamily="34" charset="0"/>
                <a:cs typeface="Arial" panose="020B0604020202020204" pitchFamily="34" charset="0"/>
              </a:rPr>
              <a:t>, M </a:t>
            </a:r>
            <a:r>
              <a:rPr lang="en-US" sz="1600" dirty="0" err="1">
                <a:solidFill>
                  <a:schemeClr val="tx1"/>
                </a:solidFill>
                <a:latin typeface="Arial" panose="020B0604020202020204" pitchFamily="34" charset="0"/>
                <a:cs typeface="Arial" panose="020B0604020202020204" pitchFamily="34" charset="0"/>
              </a:rPr>
              <a:t>Lindström</a:t>
            </a:r>
            <a:r>
              <a:rPr lang="en-US" sz="1600" dirty="0">
                <a:solidFill>
                  <a:schemeClr val="tx1"/>
                </a:solidFill>
                <a:latin typeface="Arial" panose="020B0604020202020204" pitchFamily="34" charset="0"/>
                <a:cs typeface="Arial" panose="020B0604020202020204" pitchFamily="34" charset="0"/>
              </a:rPr>
              <a:t>, J Anders E </a:t>
            </a:r>
            <a:r>
              <a:rPr lang="en-US" sz="1600" dirty="0" err="1">
                <a:solidFill>
                  <a:schemeClr val="tx1"/>
                </a:solidFill>
                <a:latin typeface="Arial" panose="020B0604020202020204" pitchFamily="34" charset="0"/>
                <a:cs typeface="Arial" panose="020B0604020202020204" pitchFamily="34" charset="0"/>
              </a:rPr>
              <a:t>Månson</a:t>
            </a:r>
            <a:r>
              <a:rPr lang="en-US" sz="1600" dirty="0">
                <a:solidFill>
                  <a:schemeClr val="tx1"/>
                </a:solidFill>
                <a:latin typeface="Arial" panose="020B0604020202020204" pitchFamily="34" charset="0"/>
                <a:cs typeface="Arial" panose="020B0604020202020204" pitchFamily="34" charset="0"/>
              </a:rPr>
              <a:t> (2012) </a:t>
            </a:r>
            <a:r>
              <a:rPr lang="en-US" sz="1600" i="1" dirty="0">
                <a:solidFill>
                  <a:schemeClr val="tx1"/>
                </a:solidFill>
                <a:latin typeface="Arial" panose="020B0604020202020204" pitchFamily="34" charset="0"/>
                <a:cs typeface="Arial" panose="020B0604020202020204" pitchFamily="34" charset="0"/>
              </a:rPr>
              <a:t>Journal of Cellular Plastics. </a:t>
            </a:r>
            <a:r>
              <a:rPr lang="en-US" sz="1600" dirty="0">
                <a:solidFill>
                  <a:schemeClr val="tx1"/>
                </a:solidFill>
                <a:latin typeface="Arial" panose="020B0604020202020204" pitchFamily="34" charset="0"/>
                <a:cs typeface="Arial" panose="020B0604020202020204" pitchFamily="34" charset="0"/>
              </a:rPr>
              <a:t>Vol 48, Issue 1, pp. 71 – 103. </a:t>
            </a:r>
            <a:r>
              <a:rPr lang="en-US" sz="160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https://doi.org/10.1177/0021955X11431172</a:t>
            </a:r>
            <a:r>
              <a:rPr lang="en-US" sz="1600" dirty="0">
                <a:solidFill>
                  <a:schemeClr val="tx1"/>
                </a:solidFill>
                <a:latin typeface="Arial" panose="020B0604020202020204" pitchFamily="34" charset="0"/>
                <a:cs typeface="Arial" panose="020B0604020202020204" pitchFamily="34" charset="0"/>
              </a:rPr>
              <a:t>.</a:t>
            </a:r>
          </a:p>
          <a:p>
            <a:pPr marL="68580" indent="0">
              <a:buNone/>
            </a:pPr>
            <a:r>
              <a:rPr lang="en-US" sz="1600" dirty="0">
                <a:solidFill>
                  <a:schemeClr val="tx1"/>
                </a:solidFill>
                <a:latin typeface="Arial" panose="020B0604020202020204" pitchFamily="34" charset="0"/>
                <a:cs typeface="Arial" panose="020B0604020202020204" pitchFamily="34" charset="0"/>
              </a:rPr>
              <a:t>[13] G. </a:t>
            </a:r>
            <a:r>
              <a:rPr lang="en-US" sz="1600" dirty="0" err="1">
                <a:solidFill>
                  <a:schemeClr val="tx1"/>
                </a:solidFill>
                <a:latin typeface="Arial" panose="020B0604020202020204" pitchFamily="34" charset="0"/>
                <a:cs typeface="Arial" panose="020B0604020202020204" pitchFamily="34" charset="0"/>
              </a:rPr>
              <a:t>Wypych</a:t>
            </a:r>
            <a:r>
              <a:rPr lang="en-US" sz="1600" dirty="0">
                <a:solidFill>
                  <a:schemeClr val="tx1"/>
                </a:solidFill>
                <a:latin typeface="Arial" panose="020B0604020202020204" pitchFamily="34" charset="0"/>
                <a:cs typeface="Arial" panose="020B0604020202020204" pitchFamily="34" charset="0"/>
              </a:rPr>
              <a:t>, 2017 ‘ Handbook of foaming and blowing agents. </a:t>
            </a:r>
            <a:r>
              <a:rPr lang="en-US" sz="1600" dirty="0" err="1">
                <a:solidFill>
                  <a:schemeClr val="tx1"/>
                </a:solidFill>
                <a:latin typeface="Arial" panose="020B0604020202020204" pitchFamily="34" charset="0"/>
                <a:cs typeface="Arial" panose="020B0604020202020204" pitchFamily="34" charset="0"/>
              </a:rPr>
              <a:t>Chemtec</a:t>
            </a:r>
            <a:r>
              <a:rPr lang="en-US" sz="1600" dirty="0">
                <a:solidFill>
                  <a:schemeClr val="tx1"/>
                </a:solidFill>
                <a:latin typeface="Arial" panose="020B0604020202020204" pitchFamily="34" charset="0"/>
                <a:cs typeface="Arial" panose="020B0604020202020204" pitchFamily="34" charset="0"/>
              </a:rPr>
              <a:t> Publishing. Toronto.</a:t>
            </a:r>
          </a:p>
          <a:p>
            <a:pPr marL="68580" indent="0">
              <a:buNone/>
            </a:pPr>
            <a:r>
              <a:rPr lang="en-US" sz="1600" dirty="0">
                <a:solidFill>
                  <a:schemeClr val="tx1"/>
                </a:solidFill>
                <a:latin typeface="Arial" panose="020B0604020202020204" pitchFamily="34" charset="0"/>
                <a:cs typeface="Arial" panose="020B0604020202020204" pitchFamily="34" charset="0"/>
              </a:rPr>
              <a:t>[14] K. Sivertsen 2007 ‘ Polymer Foams; 3.063 Polymer Physics.</a:t>
            </a:r>
          </a:p>
          <a:p>
            <a:endParaRPr lang="en-US" sz="1600" dirty="0">
              <a:solidFill>
                <a:schemeClr val="tx1"/>
              </a:solidFill>
              <a:latin typeface="Calibri" panose="020F0502020204030204" pitchFamily="34" charset="0"/>
              <a:cs typeface="Calibri" panose="020F0502020204030204" pitchFamily="34" charset="0"/>
            </a:endParaRPr>
          </a:p>
          <a:p>
            <a:endParaRPr lang="en-US" sz="1200" dirty="0">
              <a:solidFill>
                <a:schemeClr val="tx1"/>
              </a:solidFill>
              <a:latin typeface="Calibri" panose="020F0502020204030204" pitchFamily="34" charset="0"/>
              <a:cs typeface="Calibri" panose="020F0502020204030204" pitchFamily="34" charset="0"/>
            </a:endParaRPr>
          </a:p>
          <a:p>
            <a:endParaRPr lang="en-US" dirty="0"/>
          </a:p>
          <a:p>
            <a:endParaRPr lang="en-US" sz="1200" dirty="0">
              <a:solidFill>
                <a:schemeClr val="tx1"/>
              </a:solidFill>
            </a:endParaRPr>
          </a:p>
        </p:txBody>
      </p:sp>
      <p:pic>
        <p:nvPicPr>
          <p:cNvPr id="5" name="Picture 4">
            <a:extLst>
              <a:ext uri="{FF2B5EF4-FFF2-40B4-BE49-F238E27FC236}">
                <a16:creationId xmlns:a16="http://schemas.microsoft.com/office/drawing/2014/main" id="{629DF5BE-A706-4AFD-9172-2A1CA4B96C5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FCB5F67E-B011-4B9A-8163-F0D25CAF0ECD}"/>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Tree>
    <p:extLst>
      <p:ext uri="{BB962C8B-B14F-4D97-AF65-F5344CB8AC3E}">
        <p14:creationId xmlns:p14="http://schemas.microsoft.com/office/powerpoint/2010/main" val="370586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889" y="836676"/>
            <a:ext cx="7024744" cy="1143000"/>
          </a:xfrm>
        </p:spPr>
        <p:txBody>
          <a:bodyPr/>
          <a:lstStyle/>
          <a:p>
            <a:r>
              <a:rPr lang="en-US" b="1" dirty="0"/>
              <a:t>Questions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10" name="Picture 9">
            <a:extLst>
              <a:ext uri="{FF2B5EF4-FFF2-40B4-BE49-F238E27FC236}">
                <a16:creationId xmlns:a16="http://schemas.microsoft.com/office/drawing/2014/main" id="{8579990D-D7CF-40E4-BD35-23FC5255044A}"/>
              </a:ext>
            </a:extLst>
          </p:cNvPr>
          <p:cNvPicPr>
            <a:picLocks noChangeAspect="1"/>
          </p:cNvPicPr>
          <p:nvPr/>
        </p:nvPicPr>
        <p:blipFill>
          <a:blip r:embed="rId3"/>
          <a:stretch>
            <a:fillRect/>
          </a:stretch>
        </p:blipFill>
        <p:spPr>
          <a:xfrm>
            <a:off x="1709737" y="2438400"/>
            <a:ext cx="5724525" cy="3190875"/>
          </a:xfrm>
          <a:prstGeom prst="rect">
            <a:avLst/>
          </a:prstGeom>
        </p:spPr>
      </p:pic>
    </p:spTree>
    <p:extLst>
      <p:ext uri="{BB962C8B-B14F-4D97-AF65-F5344CB8AC3E}">
        <p14:creationId xmlns:p14="http://schemas.microsoft.com/office/powerpoint/2010/main" val="70199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969" y="502315"/>
            <a:ext cx="8686800" cy="517401"/>
          </a:xfrm>
        </p:spPr>
        <p:txBody>
          <a:bodyPr>
            <a:normAutofit fontScale="90000"/>
          </a:bodyPr>
          <a:lstStyle/>
          <a:p>
            <a:pPr algn="just"/>
            <a:r>
              <a:rPr lang="en-US" dirty="0"/>
              <a:t>			</a:t>
            </a:r>
            <a:r>
              <a:rPr lang="en-US" b="1" dirty="0"/>
              <a:t>Overview</a:t>
            </a:r>
          </a:p>
        </p:txBody>
      </p:sp>
      <p:sp>
        <p:nvSpPr>
          <p:cNvPr id="3" name="Content Placeholder 2"/>
          <p:cNvSpPr>
            <a:spLocks noGrp="1"/>
          </p:cNvSpPr>
          <p:nvPr>
            <p:ph sz="quarter" idx="13"/>
          </p:nvPr>
        </p:nvSpPr>
        <p:spPr>
          <a:xfrm>
            <a:off x="838200" y="1019716"/>
            <a:ext cx="3271271" cy="6674237"/>
          </a:xfrm>
        </p:spPr>
        <p:txBody>
          <a:bodyPr>
            <a:noAutofit/>
          </a:bodyPr>
          <a:lstStyle/>
          <a:p>
            <a:r>
              <a:rPr lang="en-US" sz="1600" dirty="0">
                <a:solidFill>
                  <a:schemeClr val="tx1"/>
                </a:solidFill>
                <a:latin typeface="Arial" panose="020B0604020202020204" pitchFamily="34" charset="0"/>
                <a:cs typeface="Arial" panose="020B0604020202020204" pitchFamily="34" charset="0"/>
              </a:rPr>
              <a:t>As the standard of living keeps  improving,  the need to balance human comfort with environmental impact keeps improving as well.</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What this means is that we have to look at what the materials we use to construct where we live and work are made and sourced.</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prstClr val="black"/>
                </a:solidFill>
                <a:latin typeface="Arial" panose="020B0604020202020204" pitchFamily="34" charset="0"/>
                <a:cs typeface="Arial" panose="020B0604020202020204" pitchFamily="34" charset="0"/>
              </a:rPr>
              <a:t>It has been estimated that the worth of global building insulation will reach USD 27.74 billion in 2022, from its current USD 22.24 billion [1].</a:t>
            </a:r>
          </a:p>
          <a:p>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This leads us to the 2 main issues of concern.</a:t>
            </a: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72000" y="1124882"/>
            <a:ext cx="3996314" cy="219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4" name="Picture 3">
            <a:extLst>
              <a:ext uri="{FF2B5EF4-FFF2-40B4-BE49-F238E27FC236}">
                <a16:creationId xmlns:a16="http://schemas.microsoft.com/office/drawing/2014/main" id="{247DE0BE-A78D-4F2D-8B1B-4A80415CE9C6}"/>
              </a:ext>
            </a:extLst>
          </p:cNvPr>
          <p:cNvPicPr>
            <a:picLocks noChangeAspect="1"/>
          </p:cNvPicPr>
          <p:nvPr/>
        </p:nvPicPr>
        <p:blipFill>
          <a:blip r:embed="rId4"/>
          <a:stretch>
            <a:fillRect/>
          </a:stretch>
        </p:blipFill>
        <p:spPr>
          <a:xfrm>
            <a:off x="4590936" y="3534166"/>
            <a:ext cx="3936061" cy="2333233"/>
          </a:xfrm>
          <a:prstGeom prst="rect">
            <a:avLst/>
          </a:prstGeom>
        </p:spPr>
      </p:pic>
      <p:sp>
        <p:nvSpPr>
          <p:cNvPr id="9" name="TextBox 8">
            <a:extLst>
              <a:ext uri="{FF2B5EF4-FFF2-40B4-BE49-F238E27FC236}">
                <a16:creationId xmlns:a16="http://schemas.microsoft.com/office/drawing/2014/main" id="{514967DE-40FD-4010-9206-B03472B29AD3}"/>
              </a:ext>
            </a:extLst>
          </p:cNvPr>
          <p:cNvSpPr txBox="1"/>
          <p:nvPr/>
        </p:nvSpPr>
        <p:spPr>
          <a:xfrm>
            <a:off x="5181600" y="5909409"/>
            <a:ext cx="4226430" cy="446276"/>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Courtsey; Technavio Research [1]</a:t>
            </a:r>
          </a:p>
          <a:p>
            <a:endParaRPr lang="en-US" sz="1100" dirty="0"/>
          </a:p>
        </p:txBody>
      </p:sp>
    </p:spTree>
    <p:extLst>
      <p:ext uri="{BB962C8B-B14F-4D97-AF65-F5344CB8AC3E}">
        <p14:creationId xmlns:p14="http://schemas.microsoft.com/office/powerpoint/2010/main" val="1930424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7BC5-AF17-4D9E-B042-94B40793A2D8}"/>
              </a:ext>
            </a:extLst>
          </p:cNvPr>
          <p:cNvSpPr>
            <a:spLocks noGrp="1"/>
          </p:cNvSpPr>
          <p:nvPr>
            <p:ph type="title"/>
          </p:nvPr>
        </p:nvSpPr>
        <p:spPr>
          <a:xfrm>
            <a:off x="-457200" y="685800"/>
            <a:ext cx="7024744" cy="517401"/>
          </a:xfrm>
        </p:spPr>
        <p:txBody>
          <a:bodyPr>
            <a:noAutofit/>
          </a:bodyPr>
          <a:lstStyle/>
          <a:p>
            <a:pPr algn="ctr"/>
            <a:r>
              <a:rPr lang="en-US" sz="3600" b="1" dirty="0"/>
              <a:t>Disposal/Health Issues</a:t>
            </a:r>
          </a:p>
        </p:txBody>
      </p:sp>
      <p:sp>
        <p:nvSpPr>
          <p:cNvPr id="3" name="Content Placeholder 2">
            <a:extLst>
              <a:ext uri="{FF2B5EF4-FFF2-40B4-BE49-F238E27FC236}">
                <a16:creationId xmlns:a16="http://schemas.microsoft.com/office/drawing/2014/main" id="{2FF6F6AB-ECF6-4854-B600-26ED79E93165}"/>
              </a:ext>
            </a:extLst>
          </p:cNvPr>
          <p:cNvSpPr>
            <a:spLocks noGrp="1"/>
          </p:cNvSpPr>
          <p:nvPr>
            <p:ph sz="quarter" idx="13"/>
          </p:nvPr>
        </p:nvSpPr>
        <p:spPr>
          <a:xfrm>
            <a:off x="827250" y="1264721"/>
            <a:ext cx="3419856" cy="5105400"/>
          </a:xfrm>
        </p:spPr>
        <p:txBody>
          <a:bodyPr>
            <a:normAutofit/>
          </a:bodyPr>
          <a:lstStyle/>
          <a:p>
            <a:pPr algn="just">
              <a:buClr>
                <a:srgbClr val="3885AD"/>
              </a:buClr>
            </a:pPr>
            <a:r>
              <a:rPr lang="en-US" sz="1600" dirty="0">
                <a:solidFill>
                  <a:prstClr val="black"/>
                </a:solidFill>
                <a:latin typeface="Arial" panose="020B0604020202020204" pitchFamily="34" charset="0"/>
                <a:cs typeface="Arial" panose="020B0604020202020204" pitchFamily="34" charset="0"/>
              </a:rPr>
              <a:t>Most foamed and non-foamed insulations are majorly non- renewable products (petroleum-based, fiber glass, mineral wool, batt).</a:t>
            </a:r>
          </a:p>
          <a:p>
            <a:pPr algn="just">
              <a:buClr>
                <a:srgbClr val="3885AD"/>
              </a:buClr>
            </a:pPr>
            <a:r>
              <a:rPr lang="en-US" sz="1600" dirty="0">
                <a:solidFill>
                  <a:schemeClr val="tx1"/>
                </a:solidFill>
                <a:latin typeface="Arial" panose="020B0604020202020204" pitchFamily="34" charset="0"/>
                <a:cs typeface="Arial" panose="020B0604020202020204" pitchFamily="34" charset="0"/>
              </a:rPr>
              <a:t>They yield increasing unrecyclable eco-unfriendly waste at the end of their lives ; styrene, polyurethane generate over 100,000 kg of waste insulation in US alone yearly [3].</a:t>
            </a:r>
          </a:p>
          <a:p>
            <a:pPr algn="just">
              <a:buClr>
                <a:srgbClr val="3885AD"/>
              </a:buClr>
            </a:pPr>
            <a:r>
              <a:rPr lang="en-US" sz="1600" dirty="0">
                <a:solidFill>
                  <a:schemeClr val="tx1"/>
                </a:solidFill>
                <a:latin typeface="Arial" panose="020B0604020202020204" pitchFamily="34" charset="0"/>
                <a:cs typeface="Arial" panose="020B0604020202020204" pitchFamily="34" charset="0"/>
              </a:rPr>
              <a:t>Polyurethane contains the same amount of energy as coal [3].</a:t>
            </a:r>
          </a:p>
          <a:p>
            <a:pPr algn="just">
              <a:buClr>
                <a:srgbClr val="3885AD"/>
              </a:buClr>
            </a:pPr>
            <a:r>
              <a:rPr lang="en-US" sz="1600" dirty="0">
                <a:solidFill>
                  <a:schemeClr val="tx1"/>
                </a:solidFill>
                <a:latin typeface="Arial" panose="020B0604020202020204" pitchFamily="34" charset="0"/>
                <a:cs typeface="Arial" panose="020B0604020202020204" pitchFamily="34" charset="0"/>
              </a:rPr>
              <a:t>Most of the processing techniques and blowing agents are cancerous and injurious to health when inhaled. </a:t>
            </a:r>
          </a:p>
          <a:p>
            <a:pPr algn="just">
              <a:buClr>
                <a:srgbClr val="3885AD"/>
              </a:buClr>
            </a:pPr>
            <a:endParaRPr lang="en-US" sz="1600" dirty="0">
              <a:solidFill>
                <a:prstClr val="black"/>
              </a:solidFill>
              <a:latin typeface="Calibri" panose="020F0502020204030204" pitchFamily="34" charset="0"/>
              <a:cs typeface="Calibri" panose="020F0502020204030204" pitchFamily="34" charset="0"/>
            </a:endParaRPr>
          </a:p>
          <a:p>
            <a:endParaRPr lang="en-US" dirty="0"/>
          </a:p>
        </p:txBody>
      </p:sp>
      <p:pic>
        <p:nvPicPr>
          <p:cNvPr id="9" name="Content Placeholder 8"/>
          <p:cNvPicPr>
            <a:picLocks noGrp="1" noChangeAspect="1"/>
          </p:cNvPicPr>
          <p:nvPr>
            <p:ph sz="quarter" idx="14"/>
          </p:nvPr>
        </p:nvPicPr>
        <p:blipFill>
          <a:blip r:embed="rId2"/>
          <a:stretch>
            <a:fillRect/>
          </a:stretch>
        </p:blipFill>
        <p:spPr>
          <a:xfrm>
            <a:off x="4415833" y="1556423"/>
            <a:ext cx="4243290" cy="1924516"/>
          </a:xfrm>
          <a:prstGeom prst="rect">
            <a:avLst/>
          </a:prstGeom>
        </p:spPr>
      </p:pic>
      <p:pic>
        <p:nvPicPr>
          <p:cNvPr id="5" name="Picture 2">
            <a:extLst>
              <a:ext uri="{FF2B5EF4-FFF2-40B4-BE49-F238E27FC236}">
                <a16:creationId xmlns:a16="http://schemas.microsoft.com/office/drawing/2014/main" id="{C4143F5D-2EDC-41EC-BD96-1FE803ABBD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902897B-14C7-4E51-A66E-72A060084B91}"/>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10" name="TextBox 9">
            <a:extLst>
              <a:ext uri="{FF2B5EF4-FFF2-40B4-BE49-F238E27FC236}">
                <a16:creationId xmlns:a16="http://schemas.microsoft.com/office/drawing/2014/main" id="{E902897B-14C7-4E51-A66E-72A060084B91}"/>
              </a:ext>
            </a:extLst>
          </p:cNvPr>
          <p:cNvSpPr txBox="1"/>
          <p:nvPr/>
        </p:nvSpPr>
        <p:spPr>
          <a:xfrm>
            <a:off x="5550693" y="3048000"/>
            <a:ext cx="2971800" cy="215444"/>
          </a:xfrm>
          <a:prstGeom prst="rect">
            <a:avLst/>
          </a:prstGeom>
          <a:noFill/>
        </p:spPr>
        <p:txBody>
          <a:bodyPr wrap="square" rtlCol="0">
            <a:spAutoFit/>
          </a:bodyPr>
          <a:lstStyle/>
          <a:p>
            <a:pPr algn="ctr"/>
            <a:r>
              <a:rPr lang="en-US" sz="800" dirty="0">
                <a:latin typeface="Calibri" panose="020F0502020204030204" pitchFamily="34" charset="0"/>
              </a:rPr>
              <a:t>Courtsey; Eurima Health &amp; Safety [2]</a:t>
            </a:r>
          </a:p>
        </p:txBody>
      </p:sp>
      <p:pic>
        <p:nvPicPr>
          <p:cNvPr id="12" name="Picture 11"/>
          <p:cNvPicPr>
            <a:picLocks noChangeAspect="1"/>
          </p:cNvPicPr>
          <p:nvPr/>
        </p:nvPicPr>
        <p:blipFill>
          <a:blip r:embed="rId4"/>
          <a:stretch>
            <a:fillRect/>
          </a:stretch>
        </p:blipFill>
        <p:spPr>
          <a:xfrm>
            <a:off x="4415833" y="4189962"/>
            <a:ext cx="1968481" cy="1290521"/>
          </a:xfrm>
          <a:prstGeom prst="rect">
            <a:avLst/>
          </a:prstGeom>
        </p:spPr>
      </p:pic>
      <p:sp>
        <p:nvSpPr>
          <p:cNvPr id="13" name="TextBox 12">
            <a:extLst>
              <a:ext uri="{FF2B5EF4-FFF2-40B4-BE49-F238E27FC236}">
                <a16:creationId xmlns:a16="http://schemas.microsoft.com/office/drawing/2014/main" id="{E902897B-14C7-4E51-A66E-72A060084B91}"/>
              </a:ext>
            </a:extLst>
          </p:cNvPr>
          <p:cNvSpPr txBox="1"/>
          <p:nvPr/>
        </p:nvSpPr>
        <p:spPr>
          <a:xfrm>
            <a:off x="4785146" y="6030151"/>
            <a:ext cx="3602887" cy="246221"/>
          </a:xfrm>
          <a:prstGeom prst="rect">
            <a:avLst/>
          </a:prstGeom>
          <a:noFill/>
        </p:spPr>
        <p:txBody>
          <a:bodyPr wrap="square" rtlCol="0">
            <a:spAutoFit/>
          </a:bodyPr>
          <a:lstStyle/>
          <a:p>
            <a:pPr algn="ctr"/>
            <a:r>
              <a:rPr lang="en-US" sz="1000" dirty="0">
                <a:latin typeface="Calibri" panose="020F0502020204030204" pitchFamily="34" charset="0"/>
              </a:rPr>
              <a:t>Landfill of insulation waste glass fiber [3],  Polystyrene waste [4] </a:t>
            </a:r>
          </a:p>
        </p:txBody>
      </p:sp>
      <p:pic>
        <p:nvPicPr>
          <p:cNvPr id="4" name="Picture 3">
            <a:extLst>
              <a:ext uri="{FF2B5EF4-FFF2-40B4-BE49-F238E27FC236}">
                <a16:creationId xmlns:a16="http://schemas.microsoft.com/office/drawing/2014/main" id="{E32E9708-D0D1-43A5-8AFE-B44C99FC92FC}"/>
              </a:ext>
            </a:extLst>
          </p:cNvPr>
          <p:cNvPicPr>
            <a:picLocks noChangeAspect="1"/>
          </p:cNvPicPr>
          <p:nvPr/>
        </p:nvPicPr>
        <p:blipFill>
          <a:blip r:embed="rId5"/>
          <a:stretch>
            <a:fillRect/>
          </a:stretch>
        </p:blipFill>
        <p:spPr>
          <a:xfrm>
            <a:off x="6409335" y="4216129"/>
            <a:ext cx="2256629" cy="1238188"/>
          </a:xfrm>
          <a:prstGeom prst="rect">
            <a:avLst/>
          </a:prstGeom>
        </p:spPr>
      </p:pic>
    </p:spTree>
    <p:extLst>
      <p:ext uri="{BB962C8B-B14F-4D97-AF65-F5344CB8AC3E}">
        <p14:creationId xmlns:p14="http://schemas.microsoft.com/office/powerpoint/2010/main" val="251529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DEEB-D529-45AA-B99C-A23C28CB8683}"/>
              </a:ext>
            </a:extLst>
          </p:cNvPr>
          <p:cNvSpPr>
            <a:spLocks noGrp="1"/>
          </p:cNvSpPr>
          <p:nvPr>
            <p:ph type="title"/>
          </p:nvPr>
        </p:nvSpPr>
        <p:spPr>
          <a:xfrm>
            <a:off x="771525" y="736266"/>
            <a:ext cx="7024744" cy="511600"/>
          </a:xfrm>
        </p:spPr>
        <p:txBody>
          <a:bodyPr>
            <a:noAutofit/>
          </a:bodyPr>
          <a:lstStyle/>
          <a:p>
            <a:r>
              <a:rPr lang="en-US" sz="3600" b="1" dirty="0"/>
              <a:t>Energy &amp; carbon footprint</a:t>
            </a:r>
          </a:p>
        </p:txBody>
      </p:sp>
      <p:sp>
        <p:nvSpPr>
          <p:cNvPr id="3" name="Content Placeholder 2">
            <a:extLst>
              <a:ext uri="{FF2B5EF4-FFF2-40B4-BE49-F238E27FC236}">
                <a16:creationId xmlns:a16="http://schemas.microsoft.com/office/drawing/2014/main" id="{BD4495FE-8E19-468D-BBA4-A53DC64146F3}"/>
              </a:ext>
            </a:extLst>
          </p:cNvPr>
          <p:cNvSpPr>
            <a:spLocks noGrp="1"/>
          </p:cNvSpPr>
          <p:nvPr>
            <p:ph sz="quarter" idx="13"/>
          </p:nvPr>
        </p:nvSpPr>
        <p:spPr>
          <a:xfrm>
            <a:off x="685800" y="1219200"/>
            <a:ext cx="3800475" cy="5334000"/>
          </a:xfrm>
        </p:spPr>
        <p:txBody>
          <a:bodyPr>
            <a:normAutofit fontScale="92500" lnSpcReduction="10000"/>
          </a:bodyPr>
          <a:lstStyle/>
          <a:p>
            <a:pPr algn="just"/>
            <a:r>
              <a:rPr lang="en-US" sz="1600" dirty="0">
                <a:solidFill>
                  <a:schemeClr val="tx1"/>
                </a:solidFill>
                <a:latin typeface="Arial" panose="020B0604020202020204" pitchFamily="34" charset="0"/>
                <a:cs typeface="Arial" panose="020B0604020202020204" pitchFamily="34" charset="0"/>
              </a:rPr>
              <a:t>Increase in energy consumption/ carbon footprint.</a:t>
            </a:r>
          </a:p>
          <a:p>
            <a:pPr marL="68580" indent="0" algn="just">
              <a:buNone/>
            </a:pPr>
            <a:endParaRPr lang="en-US"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According to the United Nations Environment Prog. (UNEP) and the World Meteorological Org.(WMO), 40 % of global electricity consumption leads to about 36 % of the global carbon emissions (CO</a:t>
            </a:r>
            <a:r>
              <a:rPr lang="en-US" sz="1600" baseline="-25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[5].</a:t>
            </a:r>
          </a:p>
          <a:p>
            <a:pPr marL="68580" indent="0" algn="just">
              <a:buNone/>
            </a:pPr>
            <a:endParaRPr lang="en-US"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This is because the current insulation manufacturing techniques require high temperature and pressure conditions.</a:t>
            </a:r>
          </a:p>
          <a:p>
            <a:pPr marL="68580" indent="0" algn="just">
              <a:buNone/>
            </a:pPr>
            <a:r>
              <a:rPr lang="en-US" sz="1600" dirty="0">
                <a:solidFill>
                  <a:schemeClr val="tx1"/>
                </a:solidFill>
                <a:latin typeface="Arial" panose="020B0604020202020204" pitchFamily="34" charset="0"/>
                <a:cs typeface="Arial" panose="020B0604020202020204" pitchFamily="34" charset="0"/>
              </a:rPr>
              <a:t> </a:t>
            </a:r>
          </a:p>
          <a:p>
            <a:pPr marL="1097280" lvl="4" indent="0" algn="just">
              <a:buNone/>
            </a:pPr>
            <a:r>
              <a:rPr lang="en-US" dirty="0">
                <a:solidFill>
                  <a:schemeClr val="tx1"/>
                </a:solidFill>
                <a:latin typeface="Arial" panose="020B0604020202020204" pitchFamily="34" charset="0"/>
                <a:cs typeface="Arial" panose="020B0604020202020204" pitchFamily="34" charset="0"/>
              </a:rPr>
              <a:t>High energy demands  </a:t>
            </a:r>
          </a:p>
          <a:p>
            <a:pPr marL="68580" indent="0" algn="just">
              <a:buNone/>
            </a:pPr>
            <a:endParaRPr lang="en-US" sz="1600" dirty="0">
              <a:solidFill>
                <a:schemeClr val="tx1"/>
              </a:solidFill>
              <a:latin typeface="Arial" panose="020B0604020202020204" pitchFamily="34" charset="0"/>
              <a:cs typeface="Arial" panose="020B0604020202020204" pitchFamily="34" charset="0"/>
            </a:endParaRPr>
          </a:p>
          <a:p>
            <a:pPr marL="1097280" lvl="4" indent="0" algn="just">
              <a:buNone/>
            </a:pPr>
            <a:endParaRPr lang="en-US" dirty="0">
              <a:solidFill>
                <a:schemeClr val="tx1"/>
              </a:solidFill>
              <a:latin typeface="Arial" panose="020B0604020202020204" pitchFamily="34" charset="0"/>
              <a:cs typeface="Arial" panose="020B0604020202020204" pitchFamily="34" charset="0"/>
            </a:endParaRPr>
          </a:p>
          <a:p>
            <a:pPr marL="1097280" lvl="4" indent="0" algn="just">
              <a:buNone/>
            </a:pPr>
            <a:r>
              <a:rPr lang="en-US" dirty="0">
                <a:solidFill>
                  <a:schemeClr val="tx1"/>
                </a:solidFill>
                <a:latin typeface="Arial" panose="020B0604020202020204" pitchFamily="34" charset="0"/>
                <a:cs typeface="Arial" panose="020B0604020202020204" pitchFamily="34" charset="0"/>
              </a:rPr>
              <a:t>High carbon foot prints</a:t>
            </a:r>
          </a:p>
          <a:p>
            <a:pPr marL="1097280" lvl="4" indent="0" algn="just">
              <a:buNone/>
            </a:pPr>
            <a:endParaRPr lang="en-US"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Energy inefficiency of the current insulation materials because of the processing techniques and raw materials used in making them.</a:t>
            </a:r>
          </a:p>
          <a:p>
            <a:endParaRPr lang="en-US" sz="1400" dirty="0">
              <a:solidFill>
                <a:schemeClr val="tx1"/>
              </a:solidFill>
            </a:endParaRPr>
          </a:p>
        </p:txBody>
      </p:sp>
      <p:pic>
        <p:nvPicPr>
          <p:cNvPr id="6" name="Picture 2">
            <a:extLst>
              <a:ext uri="{FF2B5EF4-FFF2-40B4-BE49-F238E27FC236}">
                <a16:creationId xmlns:a16="http://schemas.microsoft.com/office/drawing/2014/main" id="{FAB5D9CC-1F7D-4727-9144-DC367A860B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B6F71A6C-2DBB-4ED2-9F81-B8AF19927C8F}"/>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10" name="Arrow: Notched Right 9">
            <a:extLst>
              <a:ext uri="{FF2B5EF4-FFF2-40B4-BE49-F238E27FC236}">
                <a16:creationId xmlns:a16="http://schemas.microsoft.com/office/drawing/2014/main" id="{56EA1484-F736-4EB4-9FCD-328ACA56814A}"/>
              </a:ext>
            </a:extLst>
          </p:cNvPr>
          <p:cNvSpPr/>
          <p:nvPr/>
        </p:nvSpPr>
        <p:spPr>
          <a:xfrm rot="5400000">
            <a:off x="2697480" y="4914514"/>
            <a:ext cx="228600" cy="1371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42545CFE-769B-4A47-91EC-776D768BEDAF}"/>
              </a:ext>
            </a:extLst>
          </p:cNvPr>
          <p:cNvPicPr>
            <a:picLocks noChangeAspect="1"/>
          </p:cNvPicPr>
          <p:nvPr/>
        </p:nvPicPr>
        <p:blipFill>
          <a:blip r:embed="rId3"/>
          <a:stretch>
            <a:fillRect/>
          </a:stretch>
        </p:blipFill>
        <p:spPr>
          <a:xfrm>
            <a:off x="5105400" y="3809999"/>
            <a:ext cx="3095553" cy="2130843"/>
          </a:xfrm>
          <a:prstGeom prst="rect">
            <a:avLst/>
          </a:prstGeom>
        </p:spPr>
      </p:pic>
      <p:sp>
        <p:nvSpPr>
          <p:cNvPr id="12" name="TextBox 11">
            <a:extLst>
              <a:ext uri="{FF2B5EF4-FFF2-40B4-BE49-F238E27FC236}">
                <a16:creationId xmlns:a16="http://schemas.microsoft.com/office/drawing/2014/main" id="{59E29966-44D3-4441-9879-89ECC94FFE5A}"/>
              </a:ext>
            </a:extLst>
          </p:cNvPr>
          <p:cNvSpPr txBox="1"/>
          <p:nvPr/>
        </p:nvSpPr>
        <p:spPr>
          <a:xfrm>
            <a:off x="4778829" y="5940843"/>
            <a:ext cx="3974645" cy="261610"/>
          </a:xfrm>
          <a:prstGeom prst="rect">
            <a:avLst/>
          </a:prstGeom>
          <a:noFill/>
        </p:spPr>
        <p:txBody>
          <a:bodyPr wrap="square" rtlCol="0">
            <a:spAutoFit/>
          </a:bodyPr>
          <a:lstStyle/>
          <a:p>
            <a:r>
              <a:rPr lang="en-US" sz="1100" dirty="0"/>
              <a:t>                                               [4]</a:t>
            </a:r>
          </a:p>
        </p:txBody>
      </p:sp>
      <p:pic>
        <p:nvPicPr>
          <p:cNvPr id="7" name="Picture 6"/>
          <p:cNvPicPr>
            <a:picLocks noChangeAspect="1"/>
          </p:cNvPicPr>
          <p:nvPr/>
        </p:nvPicPr>
        <p:blipFill>
          <a:blip r:embed="rId4"/>
          <a:stretch>
            <a:fillRect/>
          </a:stretch>
        </p:blipFill>
        <p:spPr>
          <a:xfrm>
            <a:off x="5320628" y="1261265"/>
            <a:ext cx="2665095" cy="2360860"/>
          </a:xfrm>
          <a:prstGeom prst="rect">
            <a:avLst/>
          </a:prstGeom>
        </p:spPr>
      </p:pic>
    </p:spTree>
    <p:extLst>
      <p:ext uri="{BB962C8B-B14F-4D97-AF65-F5344CB8AC3E}">
        <p14:creationId xmlns:p14="http://schemas.microsoft.com/office/powerpoint/2010/main" val="320015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7883-E34A-47EC-B3C2-FA0F4584010A}"/>
              </a:ext>
            </a:extLst>
          </p:cNvPr>
          <p:cNvSpPr>
            <a:spLocks noGrp="1"/>
          </p:cNvSpPr>
          <p:nvPr>
            <p:ph type="title"/>
          </p:nvPr>
        </p:nvSpPr>
        <p:spPr>
          <a:xfrm>
            <a:off x="457200" y="685800"/>
            <a:ext cx="7024744" cy="515985"/>
          </a:xfrm>
        </p:spPr>
        <p:txBody>
          <a:bodyPr>
            <a:normAutofit fontScale="90000"/>
          </a:bodyPr>
          <a:lstStyle/>
          <a:p>
            <a:r>
              <a:rPr lang="en-US" b="1" dirty="0"/>
              <a:t>Polylactic acid</a:t>
            </a:r>
          </a:p>
        </p:txBody>
      </p:sp>
      <p:sp>
        <p:nvSpPr>
          <p:cNvPr id="3" name="Content Placeholder 2">
            <a:extLst>
              <a:ext uri="{FF2B5EF4-FFF2-40B4-BE49-F238E27FC236}">
                <a16:creationId xmlns:a16="http://schemas.microsoft.com/office/drawing/2014/main" id="{0A641CDF-4CCB-4ECA-AC53-9606DF06A9CB}"/>
              </a:ext>
            </a:extLst>
          </p:cNvPr>
          <p:cNvSpPr>
            <a:spLocks noGrp="1"/>
          </p:cNvSpPr>
          <p:nvPr>
            <p:ph sz="quarter" idx="13"/>
          </p:nvPr>
        </p:nvSpPr>
        <p:spPr>
          <a:xfrm>
            <a:off x="902208" y="1828800"/>
            <a:ext cx="7339584" cy="5029200"/>
          </a:xfrm>
        </p:spPr>
        <p:txBody>
          <a:bodyPr>
            <a:normAutofit/>
          </a:bodyPr>
          <a:lstStyle/>
          <a:p>
            <a:pPr marL="68580" indent="0">
              <a:buNone/>
            </a:pPr>
            <a:r>
              <a:rPr lang="en-US" sz="1800" dirty="0">
                <a:solidFill>
                  <a:schemeClr val="tx1"/>
                </a:solidFill>
                <a:latin typeface="Arial" panose="020B0604020202020204" pitchFamily="34" charset="0"/>
                <a:cs typeface="Arial" panose="020B0604020202020204" pitchFamily="34" charset="0"/>
              </a:rPr>
              <a:t>Why PLA ?</a:t>
            </a:r>
          </a:p>
          <a:p>
            <a:pPr marL="68580"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PLA is made from corn and corn helps to store carbon which helps its grow by taking CO</a:t>
            </a:r>
            <a:r>
              <a:rPr lang="en-US" sz="1800" baseline="-25000" dirty="0">
                <a:solidFill>
                  <a:schemeClr val="tx1"/>
                </a:solidFill>
                <a:latin typeface="Arial" panose="020B0604020202020204" pitchFamily="34" charset="0"/>
                <a:cs typeface="Arial" panose="020B0604020202020204" pitchFamily="34" charset="0"/>
              </a:rPr>
              <a:t>2</a:t>
            </a:r>
            <a:r>
              <a:rPr lang="en-US" sz="1800" dirty="0">
                <a:solidFill>
                  <a:schemeClr val="tx1"/>
                </a:solidFill>
                <a:latin typeface="Arial" panose="020B0604020202020204" pitchFamily="34" charset="0"/>
                <a:cs typeface="Arial" panose="020B0604020202020204" pitchFamily="34" charset="0"/>
              </a:rPr>
              <a:t> out of the atmosphere .</a:t>
            </a:r>
          </a:p>
          <a:p>
            <a:pPr marL="68580"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PLA has better thermal processability when compared to other biopolymers. </a:t>
            </a:r>
          </a:p>
          <a:p>
            <a:pPr marL="68580"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PLA requires 25–55% less energy to produce than petroleum-based polymers and can be further reduced to less than 10% in the future.</a:t>
            </a:r>
          </a:p>
          <a:p>
            <a:pPr marL="68580"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PLA possesses favorable properties when foamed with supercritical CO</a:t>
            </a:r>
            <a:r>
              <a:rPr lang="en-US" sz="1800" baseline="-25000" dirty="0">
                <a:solidFill>
                  <a:schemeClr val="tx1"/>
                </a:solidFill>
                <a:latin typeface="Arial" panose="020B0604020202020204" pitchFamily="34" charset="0"/>
                <a:cs typeface="Arial" panose="020B0604020202020204" pitchFamily="34" charset="0"/>
              </a:rPr>
              <a:t>2</a:t>
            </a:r>
            <a:r>
              <a:rPr lang="en-US" sz="1800" dirty="0">
                <a:solidFill>
                  <a:schemeClr val="tx1"/>
                </a:solidFill>
                <a:latin typeface="Arial" panose="020B0604020202020204" pitchFamily="34" charset="0"/>
                <a:cs typeface="Arial" panose="020B0604020202020204" pitchFamily="34" charset="0"/>
              </a:rPr>
              <a:t>(ScCO</a:t>
            </a:r>
            <a:r>
              <a:rPr lang="en-US" sz="1800" baseline="-25000" dirty="0">
                <a:solidFill>
                  <a:schemeClr val="tx1"/>
                </a:solidFill>
                <a:latin typeface="Arial" panose="020B0604020202020204" pitchFamily="34" charset="0"/>
                <a:cs typeface="Arial" panose="020B0604020202020204" pitchFamily="34" charset="0"/>
              </a:rPr>
              <a:t>2</a:t>
            </a:r>
            <a:r>
              <a:rPr lang="en-US" sz="1800" dirty="0">
                <a:solidFill>
                  <a:schemeClr val="tx1"/>
                </a:solidFill>
                <a:latin typeface="Arial" panose="020B0604020202020204" pitchFamily="34" charset="0"/>
                <a:cs typeface="Arial" panose="020B0604020202020204" pitchFamily="34" charset="0"/>
              </a:rPr>
              <a:t>).</a:t>
            </a:r>
          </a:p>
          <a:p>
            <a:endParaRPr lang="en-US" dirty="0"/>
          </a:p>
        </p:txBody>
      </p:sp>
      <p:sp>
        <p:nvSpPr>
          <p:cNvPr id="6" name="TextBox 5">
            <a:extLst>
              <a:ext uri="{FF2B5EF4-FFF2-40B4-BE49-F238E27FC236}">
                <a16:creationId xmlns:a16="http://schemas.microsoft.com/office/drawing/2014/main" id="{C3BD8DF9-E282-4B3D-A82E-B96E630F21D3}"/>
              </a:ext>
            </a:extLst>
          </p:cNvPr>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88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24744" cy="504364"/>
          </a:xfrm>
        </p:spPr>
        <p:txBody>
          <a:bodyPr>
            <a:noAutofit/>
          </a:bodyPr>
          <a:lstStyle/>
          <a:p>
            <a:r>
              <a:rPr lang="en-US" sz="3600" b="1" dirty="0"/>
              <a:t>PLA Life Cycle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pic>
        <p:nvPicPr>
          <p:cNvPr id="4" name="Picture 3">
            <a:extLst>
              <a:ext uri="{FF2B5EF4-FFF2-40B4-BE49-F238E27FC236}">
                <a16:creationId xmlns:a16="http://schemas.microsoft.com/office/drawing/2014/main" id="{0207CFB5-A1E3-47D6-8605-988F016F68D0}"/>
              </a:ext>
            </a:extLst>
          </p:cNvPr>
          <p:cNvPicPr>
            <a:picLocks noChangeAspect="1"/>
          </p:cNvPicPr>
          <p:nvPr/>
        </p:nvPicPr>
        <p:blipFill>
          <a:blip r:embed="rId3"/>
          <a:stretch>
            <a:fillRect/>
          </a:stretch>
        </p:blipFill>
        <p:spPr>
          <a:xfrm>
            <a:off x="2045493" y="1201782"/>
            <a:ext cx="4991100" cy="2626894"/>
          </a:xfrm>
          <a:prstGeom prst="rect">
            <a:avLst/>
          </a:prstGeom>
        </p:spPr>
      </p:pic>
      <p:pic>
        <p:nvPicPr>
          <p:cNvPr id="9" name="Picture 8">
            <a:extLst>
              <a:ext uri="{FF2B5EF4-FFF2-40B4-BE49-F238E27FC236}">
                <a16:creationId xmlns:a16="http://schemas.microsoft.com/office/drawing/2014/main" id="{A503F132-90E3-459C-9B3B-2793FEA7A0BF}"/>
              </a:ext>
            </a:extLst>
          </p:cNvPr>
          <p:cNvPicPr>
            <a:picLocks noChangeAspect="1"/>
          </p:cNvPicPr>
          <p:nvPr/>
        </p:nvPicPr>
        <p:blipFill>
          <a:blip r:embed="rId4"/>
          <a:stretch>
            <a:fillRect/>
          </a:stretch>
        </p:blipFill>
        <p:spPr>
          <a:xfrm>
            <a:off x="2688078" y="3840295"/>
            <a:ext cx="2745878" cy="2609110"/>
          </a:xfrm>
          <a:prstGeom prst="rect">
            <a:avLst/>
          </a:prstGeom>
        </p:spPr>
      </p:pic>
      <p:sp>
        <p:nvSpPr>
          <p:cNvPr id="11" name="TextBox 10">
            <a:extLst>
              <a:ext uri="{FF2B5EF4-FFF2-40B4-BE49-F238E27FC236}">
                <a16:creationId xmlns:a16="http://schemas.microsoft.com/office/drawing/2014/main" id="{ACE14549-F353-4F2D-8958-9F8DBFB05B3C}"/>
              </a:ext>
            </a:extLst>
          </p:cNvPr>
          <p:cNvSpPr txBox="1"/>
          <p:nvPr/>
        </p:nvSpPr>
        <p:spPr>
          <a:xfrm>
            <a:off x="5777948" y="5724331"/>
            <a:ext cx="3155718" cy="261610"/>
          </a:xfrm>
          <a:prstGeom prst="rect">
            <a:avLst/>
          </a:prstGeom>
          <a:noFill/>
        </p:spPr>
        <p:txBody>
          <a:bodyPr wrap="square" rtlCol="0">
            <a:spAutoFit/>
          </a:bodyPr>
          <a:lstStyle/>
          <a:p>
            <a:r>
              <a:rPr lang="en-US" sz="1100" dirty="0"/>
              <a:t>[7]</a:t>
            </a:r>
          </a:p>
        </p:txBody>
      </p:sp>
      <p:sp>
        <p:nvSpPr>
          <p:cNvPr id="8" name="TextBox 7">
            <a:extLst>
              <a:ext uri="{FF2B5EF4-FFF2-40B4-BE49-F238E27FC236}">
                <a16:creationId xmlns:a16="http://schemas.microsoft.com/office/drawing/2014/main" id="{57EB7621-FC4D-4AC1-87C9-1DF9F4FC80B4}"/>
              </a:ext>
            </a:extLst>
          </p:cNvPr>
          <p:cNvSpPr txBox="1"/>
          <p:nvPr/>
        </p:nvSpPr>
        <p:spPr>
          <a:xfrm>
            <a:off x="5777948" y="3778172"/>
            <a:ext cx="3155718" cy="261610"/>
          </a:xfrm>
          <a:prstGeom prst="rect">
            <a:avLst/>
          </a:prstGeom>
          <a:noFill/>
        </p:spPr>
        <p:txBody>
          <a:bodyPr wrap="square" rtlCol="0">
            <a:spAutoFit/>
          </a:bodyPr>
          <a:lstStyle/>
          <a:p>
            <a:r>
              <a:rPr lang="en-US" sz="1100" dirty="0"/>
              <a:t>[6]</a:t>
            </a:r>
          </a:p>
        </p:txBody>
      </p:sp>
    </p:spTree>
    <p:extLst>
      <p:ext uri="{BB962C8B-B14F-4D97-AF65-F5344CB8AC3E}">
        <p14:creationId xmlns:p14="http://schemas.microsoft.com/office/powerpoint/2010/main" val="231454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57710" cy="594361"/>
          </a:xfrm>
        </p:spPr>
        <p:txBody>
          <a:bodyPr>
            <a:noAutofit/>
          </a:bodyPr>
          <a:lstStyle/>
          <a:p>
            <a:pPr algn="ctr"/>
            <a:br>
              <a:rPr lang="en-US" sz="3600" dirty="0">
                <a:solidFill>
                  <a:schemeClr val="tx2">
                    <a:lumMod val="50000"/>
                  </a:schemeClr>
                </a:solidFill>
              </a:rPr>
            </a:br>
            <a:r>
              <a:rPr lang="en-US" sz="3600" b="1" dirty="0">
                <a:solidFill>
                  <a:schemeClr val="tx2">
                    <a:lumMod val="50000"/>
                  </a:schemeClr>
                </a:solidFill>
              </a:rPr>
              <a:t>Supercritical Carbon dioxide (scCO</a:t>
            </a:r>
            <a:r>
              <a:rPr lang="en-US" sz="3600" b="1" baseline="-25000" dirty="0">
                <a:solidFill>
                  <a:schemeClr val="tx2">
                    <a:lumMod val="50000"/>
                  </a:schemeClr>
                </a:solidFill>
              </a:rPr>
              <a:t>2</a:t>
            </a:r>
            <a:r>
              <a:rPr lang="en-US" sz="3600" b="1" dirty="0">
                <a:solidFill>
                  <a:schemeClr val="tx2">
                    <a:lumMod val="50000"/>
                  </a:schemeClr>
                </a:solidFill>
              </a:rPr>
              <a:t>)</a:t>
            </a:r>
          </a:p>
        </p:txBody>
      </p:sp>
      <p:sp>
        <p:nvSpPr>
          <p:cNvPr id="3" name="Content Placeholder 2"/>
          <p:cNvSpPr>
            <a:spLocks noGrp="1"/>
          </p:cNvSpPr>
          <p:nvPr>
            <p:ph sz="quarter" idx="13"/>
          </p:nvPr>
        </p:nvSpPr>
        <p:spPr>
          <a:xfrm>
            <a:off x="762000" y="1371600"/>
            <a:ext cx="3733800" cy="5029200"/>
          </a:xfrm>
        </p:spPr>
        <p:txBody>
          <a:bodyPr>
            <a:normAutofit/>
          </a:bodyPr>
          <a:lstStyle/>
          <a:p>
            <a:pPr algn="just"/>
            <a:r>
              <a:rPr lang="en-US" sz="1600" dirty="0">
                <a:solidFill>
                  <a:schemeClr val="tx1"/>
                </a:solidFill>
                <a:latin typeface="Arial" panose="020B0604020202020204" pitchFamily="34" charset="0"/>
                <a:cs typeface="Arial" panose="020B0604020202020204" pitchFamily="34" charset="0"/>
              </a:rPr>
              <a:t>scCO</a:t>
            </a:r>
            <a:r>
              <a:rPr lang="en-US" sz="1600" baseline="-25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is relatively cheap, nontoxic, and nonflammable.</a:t>
            </a:r>
          </a:p>
          <a:p>
            <a:pPr algn="just"/>
            <a:endParaRPr lang="en-US"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Storing carbon, taking CO</a:t>
            </a:r>
            <a:r>
              <a:rPr lang="en-US" sz="1600" baseline="-25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from the atmosphere and putting them in foams</a:t>
            </a:r>
          </a:p>
          <a:p>
            <a:pPr algn="just"/>
            <a:endParaRPr lang="en-US"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No phase separation occurs for any substance at pressures or temperatures above its critical values, because gas and liquid co-exist in equilibrium in this phase.</a:t>
            </a:r>
          </a:p>
          <a:p>
            <a:pPr marL="68580" indent="0" algn="just">
              <a:buNone/>
            </a:pPr>
            <a:endParaRPr lang="en-US" sz="1600" dirty="0">
              <a:solidFill>
                <a:schemeClr val="tx1"/>
              </a:solidFill>
              <a:latin typeface="Arial" panose="020B0604020202020204" pitchFamily="34" charset="0"/>
              <a:cs typeface="Arial" panose="020B0604020202020204" pitchFamily="34" charset="0"/>
            </a:endParaRPr>
          </a:p>
          <a:p>
            <a:pPr algn="just"/>
            <a:r>
              <a:rPr lang="en-US" sz="1600" dirty="0">
                <a:solidFill>
                  <a:schemeClr val="tx1"/>
                </a:solidFill>
                <a:latin typeface="Arial" panose="020B0604020202020204" pitchFamily="34" charset="0"/>
                <a:cs typeface="Arial" panose="020B0604020202020204" pitchFamily="34" charset="0"/>
              </a:rPr>
              <a:t>Adjusting the fluid density most especially around the critical temperature and pressure of T</a:t>
            </a:r>
            <a:r>
              <a:rPr lang="en-US" sz="1600" baseline="-25000" dirty="0">
                <a:solidFill>
                  <a:schemeClr val="tx1"/>
                </a:solidFill>
                <a:latin typeface="Arial" panose="020B0604020202020204" pitchFamily="34" charset="0"/>
                <a:cs typeface="Arial" panose="020B0604020202020204" pitchFamily="34" charset="0"/>
              </a:rPr>
              <a:t>c</a:t>
            </a:r>
            <a:r>
              <a:rPr lang="en-US" sz="1600" dirty="0">
                <a:solidFill>
                  <a:schemeClr val="tx1"/>
                </a:solidFill>
                <a:latin typeface="Arial" panose="020B0604020202020204" pitchFamily="34" charset="0"/>
                <a:cs typeface="Arial" panose="020B0604020202020204" pitchFamily="34" charset="0"/>
              </a:rPr>
              <a:t> of 31.1°C and P</a:t>
            </a:r>
            <a:r>
              <a:rPr lang="en-US" sz="1600" baseline="-25000" dirty="0">
                <a:solidFill>
                  <a:schemeClr val="tx1"/>
                </a:solidFill>
                <a:latin typeface="Arial" panose="020B0604020202020204" pitchFamily="34" charset="0"/>
                <a:cs typeface="Arial" panose="020B0604020202020204" pitchFamily="34" charset="0"/>
              </a:rPr>
              <a:t>c</a:t>
            </a:r>
            <a:r>
              <a:rPr lang="en-US" sz="1600" dirty="0">
                <a:solidFill>
                  <a:schemeClr val="tx1"/>
                </a:solidFill>
                <a:latin typeface="Arial" panose="020B0604020202020204" pitchFamily="34" charset="0"/>
                <a:cs typeface="Arial" panose="020B0604020202020204" pitchFamily="34" charset="0"/>
              </a:rPr>
              <a:t> of 1,070 psi makes it tunable.</a:t>
            </a:r>
          </a:p>
          <a:p>
            <a:pPr algn="just"/>
            <a:endParaRPr lang="en-US" sz="1600" dirty="0">
              <a:solidFill>
                <a:schemeClr val="tx1"/>
              </a:solidFill>
              <a:latin typeface="Arial" panose="020B0604020202020204" pitchFamily="34" charset="0"/>
              <a:cs typeface="Arial" panose="020B060402020202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endParaRPr lang="en-US" dirty="0">
              <a:solidFill>
                <a:schemeClr val="tx1"/>
              </a:solidFill>
            </a:endParaRPr>
          </a:p>
        </p:txBody>
      </p:sp>
      <p:pic>
        <p:nvPicPr>
          <p:cNvPr id="7" name="Content Placeholder 6">
            <a:extLst>
              <a:ext uri="{FF2B5EF4-FFF2-40B4-BE49-F238E27FC236}">
                <a16:creationId xmlns:a16="http://schemas.microsoft.com/office/drawing/2014/main" id="{9F1513A7-039D-45C7-A718-D1C0BD8A570C}"/>
              </a:ext>
            </a:extLst>
          </p:cNvPr>
          <p:cNvPicPr>
            <a:picLocks noGrp="1" noChangeAspect="1"/>
          </p:cNvPicPr>
          <p:nvPr>
            <p:ph sz="quarter" idx="14"/>
          </p:nvPr>
        </p:nvPicPr>
        <p:blipFill>
          <a:blip r:embed="rId2"/>
          <a:stretch>
            <a:fillRect/>
          </a:stretch>
        </p:blipFill>
        <p:spPr>
          <a:xfrm>
            <a:off x="4795241" y="1447800"/>
            <a:ext cx="3733800" cy="40386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p:sp>
        <p:nvSpPr>
          <p:cNvPr id="9" name="TextBox 8">
            <a:extLst>
              <a:ext uri="{FF2B5EF4-FFF2-40B4-BE49-F238E27FC236}">
                <a16:creationId xmlns:a16="http://schemas.microsoft.com/office/drawing/2014/main" id="{83599996-4BE8-426A-B255-099F1D10138D}"/>
              </a:ext>
            </a:extLst>
          </p:cNvPr>
          <p:cNvSpPr txBox="1"/>
          <p:nvPr/>
        </p:nvSpPr>
        <p:spPr>
          <a:xfrm>
            <a:off x="5181600" y="5634252"/>
            <a:ext cx="3347441"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	                   [8]</a:t>
            </a:r>
          </a:p>
        </p:txBody>
      </p:sp>
    </p:spTree>
    <p:extLst>
      <p:ext uri="{BB962C8B-B14F-4D97-AF65-F5344CB8AC3E}">
        <p14:creationId xmlns:p14="http://schemas.microsoft.com/office/powerpoint/2010/main" val="136772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24744" cy="517401"/>
          </a:xfrm>
        </p:spPr>
        <p:txBody>
          <a:bodyPr>
            <a:normAutofit fontScale="90000"/>
          </a:bodyPr>
          <a:lstStyle/>
          <a:p>
            <a:r>
              <a:rPr lang="en-US" b="1" dirty="0"/>
              <a:t>Batch Foaming</a:t>
            </a:r>
          </a:p>
        </p:txBody>
      </p:sp>
      <p:sp>
        <p:nvSpPr>
          <p:cNvPr id="3" name="Content Placeholder 2"/>
          <p:cNvSpPr>
            <a:spLocks noGrp="1"/>
          </p:cNvSpPr>
          <p:nvPr>
            <p:ph sz="quarter" idx="13"/>
          </p:nvPr>
        </p:nvSpPr>
        <p:spPr>
          <a:xfrm>
            <a:off x="519236" y="1143000"/>
            <a:ext cx="4431420" cy="5334000"/>
          </a:xfrm>
        </p:spPr>
        <p:txBody>
          <a:bodyPr>
            <a:noAutofit/>
          </a:bodyPr>
          <a:lstStyle/>
          <a:p>
            <a:r>
              <a:rPr lang="en-US" sz="1600" dirty="0">
                <a:solidFill>
                  <a:schemeClr val="tx1"/>
                </a:solidFill>
                <a:latin typeface="Arial" panose="020B0604020202020204" pitchFamily="34" charset="0"/>
                <a:cs typeface="Arial" panose="020B0604020202020204" pitchFamily="34" charset="0"/>
              </a:rPr>
              <a:t>Batch foaming process  is also called solid state foaming or autoclave method.</a:t>
            </a:r>
          </a:p>
          <a:p>
            <a:r>
              <a:rPr lang="en-US" sz="1600" dirty="0">
                <a:solidFill>
                  <a:schemeClr val="tx1"/>
                </a:solidFill>
                <a:latin typeface="Arial" panose="020B0604020202020204" pitchFamily="34" charset="0"/>
                <a:cs typeface="Arial" panose="020B0604020202020204" pitchFamily="34" charset="0"/>
              </a:rPr>
              <a:t>In batch foaming, the polymer samples are placed in high pressure chamber to be saturated with scCO</a:t>
            </a:r>
            <a:r>
              <a:rPr lang="en-US" sz="1600" baseline="-25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the blowing agent.</a:t>
            </a:r>
          </a:p>
          <a:p>
            <a:r>
              <a:rPr lang="en-US" sz="1600" dirty="0">
                <a:solidFill>
                  <a:schemeClr val="tx1"/>
                </a:solidFill>
                <a:latin typeface="Arial" panose="020B0604020202020204" pitchFamily="34" charset="0"/>
                <a:cs typeface="Arial" panose="020B0604020202020204" pitchFamily="34" charset="0"/>
              </a:rPr>
              <a:t>By manipulating the saturation and foaming temperature, saturation pressure, soaking time around the glass transition temperature a thermodynamic instability can be induced that  leads to cellular nucleation and subsequent growth [9]. </a:t>
            </a:r>
          </a:p>
          <a:p>
            <a:r>
              <a:rPr lang="en-US" sz="1600" dirty="0">
                <a:solidFill>
                  <a:schemeClr val="tx1"/>
                </a:solidFill>
                <a:latin typeface="Arial" panose="020B0604020202020204" pitchFamily="34" charset="0"/>
                <a:cs typeface="Arial" panose="020B0604020202020204" pitchFamily="34" charset="0"/>
              </a:rPr>
              <a:t>With this the foam cellular morphology and properties can be controlled.</a:t>
            </a:r>
          </a:p>
          <a:p>
            <a:pPr marL="68580" indent="0" algn="just">
              <a:buNone/>
            </a:pPr>
            <a:r>
              <a:rPr lang="en-US" sz="1600" b="1" dirty="0">
                <a:solidFill>
                  <a:schemeClr val="tx1"/>
                </a:solidFill>
                <a:latin typeface="Arial" panose="020B0604020202020204" pitchFamily="34" charset="0"/>
                <a:cs typeface="Arial" panose="020B0604020202020204" pitchFamily="34" charset="0"/>
              </a:rPr>
              <a:t>Foaming methods</a:t>
            </a:r>
          </a:p>
          <a:p>
            <a:pPr algn="just"/>
            <a:r>
              <a:rPr lang="en-US" sz="1600" dirty="0">
                <a:solidFill>
                  <a:schemeClr val="tx1"/>
                </a:solidFill>
                <a:latin typeface="Arial" panose="020B0604020202020204" pitchFamily="34" charset="0"/>
                <a:cs typeface="Arial" panose="020B0604020202020204" pitchFamily="34" charset="0"/>
              </a:rPr>
              <a:t>Thermal soak</a:t>
            </a:r>
          </a:p>
          <a:p>
            <a:pPr algn="just"/>
            <a:r>
              <a:rPr lang="en-US" sz="1600" dirty="0">
                <a:solidFill>
                  <a:schemeClr val="tx1"/>
                </a:solidFill>
                <a:latin typeface="Arial" panose="020B0604020202020204" pitchFamily="34" charset="0"/>
                <a:cs typeface="Arial" panose="020B0604020202020204" pitchFamily="34" charset="0"/>
              </a:rPr>
              <a:t>Pressure- quench</a:t>
            </a:r>
          </a:p>
        </p:txBody>
      </p:sp>
      <mc:AlternateContent xmlns:mc="http://schemas.openxmlformats.org/markup-compatibility/2006">
        <mc:Choice xmlns:a14="http://schemas.microsoft.com/office/drawing/2010/main" Requires="a14">
          <p:graphicFrame>
            <p:nvGraphicFramePr>
              <p:cNvPr id="21" name="Content Placeholder 20">
                <a:extLst>
                  <a:ext uri="{FF2B5EF4-FFF2-40B4-BE49-F238E27FC236}">
                    <a16:creationId xmlns:a16="http://schemas.microsoft.com/office/drawing/2014/main" id="{D02C95BB-835D-46B6-AD5C-A92F6A62FA97}"/>
                  </a:ext>
                </a:extLst>
              </p:cNvPr>
              <p:cNvGraphicFramePr>
                <a:graphicFrameLocks noGrp="1"/>
              </p:cNvGraphicFramePr>
              <p:nvPr>
                <p:ph sz="quarter" idx="14"/>
                <p:extLst>
                  <p:ext uri="{D42A27DB-BD31-4B8C-83A1-F6EECF244321}">
                    <p14:modId xmlns:p14="http://schemas.microsoft.com/office/powerpoint/2010/main" val="3530655442"/>
                  </p:ext>
                </p:extLst>
              </p:nvPr>
            </p:nvGraphicFramePr>
            <p:xfrm>
              <a:off x="4950656" y="727182"/>
              <a:ext cx="3656523" cy="5763467"/>
            </p:xfrm>
            <a:graphic>
              <a:graphicData uri="http://schemas.openxmlformats.org/drawingml/2006/table">
                <a:tbl>
                  <a:tblPr firstRow="1" bandRow="1">
                    <a:tableStyleId>{5A111915-BE36-4E01-A7E5-04B1672EAD32}</a:tableStyleId>
                  </a:tblPr>
                  <a:tblGrid>
                    <a:gridCol w="1222235">
                      <a:extLst>
                        <a:ext uri="{9D8B030D-6E8A-4147-A177-3AD203B41FA5}">
                          <a16:colId xmlns:a16="http://schemas.microsoft.com/office/drawing/2014/main" val="1231019115"/>
                        </a:ext>
                      </a:extLst>
                    </a:gridCol>
                    <a:gridCol w="1215447">
                      <a:extLst>
                        <a:ext uri="{9D8B030D-6E8A-4147-A177-3AD203B41FA5}">
                          <a16:colId xmlns:a16="http://schemas.microsoft.com/office/drawing/2014/main" val="3467478319"/>
                        </a:ext>
                      </a:extLst>
                    </a:gridCol>
                    <a:gridCol w="1218841">
                      <a:extLst>
                        <a:ext uri="{9D8B030D-6E8A-4147-A177-3AD203B41FA5}">
                          <a16:colId xmlns:a16="http://schemas.microsoft.com/office/drawing/2014/main" val="1856023714"/>
                        </a:ext>
                      </a:extLst>
                    </a:gridCol>
                  </a:tblGrid>
                  <a:tr h="453506">
                    <a:tc>
                      <a:txBody>
                        <a:bodyPr/>
                        <a:lstStyle/>
                        <a:p>
                          <a:r>
                            <a:rPr lang="en-US" sz="1100" dirty="0">
                              <a:solidFill>
                                <a:schemeClr val="tx1"/>
                              </a:solidFill>
                            </a:rPr>
                            <a:t>Foaming techniques</a:t>
                          </a:r>
                        </a:p>
                      </a:txBody>
                      <a:tcPr/>
                    </a:tc>
                    <a:tc>
                      <a:txBody>
                        <a:bodyPr/>
                        <a:lstStyle/>
                        <a:p>
                          <a:r>
                            <a:rPr lang="en-US" dirty="0">
                              <a:solidFill>
                                <a:schemeClr val="tx1"/>
                              </a:solidFill>
                            </a:rPr>
                            <a:t>Pros</a:t>
                          </a:r>
                        </a:p>
                      </a:txBody>
                      <a:tcPr/>
                    </a:tc>
                    <a:tc>
                      <a:txBody>
                        <a:bodyPr/>
                        <a:lstStyle/>
                        <a:p>
                          <a:r>
                            <a:rPr lang="en-US" dirty="0">
                              <a:solidFill>
                                <a:schemeClr val="tx1"/>
                              </a:solidFill>
                            </a:rPr>
                            <a:t>Cons</a:t>
                          </a:r>
                        </a:p>
                      </a:txBody>
                      <a:tcPr/>
                    </a:tc>
                    <a:extLst>
                      <a:ext uri="{0D108BD9-81ED-4DB2-BD59-A6C34878D82A}">
                        <a16:rowId xmlns:a16="http://schemas.microsoft.com/office/drawing/2014/main" val="1198978728"/>
                      </a:ext>
                    </a:extLst>
                  </a:tr>
                  <a:tr h="2478091">
                    <a:tc>
                      <a:txBody>
                        <a:bodyPr/>
                        <a:lstStyle/>
                        <a:p>
                          <a:r>
                            <a:rPr lang="en-US" sz="1050" dirty="0"/>
                            <a:t>Batch foaming</a:t>
                          </a:r>
                          <a:endParaRPr lang="en-US" sz="1050" dirty="0">
                            <a:latin typeface="Calibri" panose="020F0502020204030204" pitchFamily="34" charset="0"/>
                            <a:cs typeface="Calibri" panose="020F0502020204030204" pitchFamily="34" charset="0"/>
                          </a:endParaRPr>
                        </a:p>
                      </a:txBody>
                      <a:tcPr/>
                    </a:tc>
                    <a:tc>
                      <a:txBody>
                        <a:bodyPr/>
                        <a:lstStyle/>
                        <a:p>
                          <a:r>
                            <a:rPr lang="en-US" sz="1050" dirty="0"/>
                            <a:t>Can be done on a very small scale.</a:t>
                          </a:r>
                        </a:p>
                        <a:p>
                          <a:endParaRPr lang="en-US" sz="1050" dirty="0"/>
                        </a:p>
                        <a:p>
                          <a:r>
                            <a:rPr lang="en-US" sz="1050" dirty="0"/>
                            <a:t>Permits lower temperature and pressure requirements for foaming.</a:t>
                          </a:r>
                        </a:p>
                        <a:p>
                          <a:endParaRPr lang="en-US" sz="1050" dirty="0"/>
                        </a:p>
                        <a:p>
                          <a:r>
                            <a:rPr lang="en-US" sz="1050" kern="1200" dirty="0">
                              <a:effectLst/>
                            </a:rPr>
                            <a:t>Facilitates</a:t>
                          </a:r>
                          <a:r>
                            <a:rPr lang="en-US" sz="1050" kern="1200" baseline="0" dirty="0">
                              <a:effectLst/>
                            </a:rPr>
                            <a:t> </a:t>
                          </a:r>
                          <a:r>
                            <a:rPr lang="en-US" sz="1050" kern="1200" dirty="0">
                              <a:effectLst/>
                            </a:rPr>
                            <a:t>formation of single-phase polymer/C</a:t>
                          </a:r>
                          <a14:m>
                            <m:oMath xmlns:m="http://schemas.openxmlformats.org/officeDocument/2006/math">
                              <m:sSub>
                                <m:sSubPr>
                                  <m:ctrlPr>
                                    <a:rPr lang="en-US" sz="1050" kern="1200">
                                      <a:effectLst/>
                                    </a:rPr>
                                  </m:ctrlPr>
                                </m:sSubPr>
                                <m:e>
                                  <m:r>
                                    <a:rPr lang="en-US" sz="1050" kern="1200">
                                      <a:effectLst/>
                                    </a:rPr>
                                    <m:t>𝑂</m:t>
                                  </m:r>
                                </m:e>
                                <m:sub>
                                  <m:r>
                                    <a:rPr lang="en-US" sz="1050" kern="1200">
                                      <a:effectLst/>
                                    </a:rPr>
                                    <m:t>2</m:t>
                                  </m:r>
                                </m:sub>
                              </m:sSub>
                            </m:oMath>
                          </a14:m>
                          <a:r>
                            <a:rPr lang="en-US" sz="1050" kern="1200" dirty="0">
                              <a:effectLst/>
                            </a:rPr>
                            <a:t>  solution</a:t>
                          </a:r>
                          <a:endParaRPr lang="en-US" sz="1050" dirty="0">
                            <a:latin typeface="Calibri" panose="020F0502020204030204" pitchFamily="34" charset="0"/>
                            <a:cs typeface="Calibri" panose="020F0502020204030204" pitchFamily="34" charset="0"/>
                          </a:endParaRPr>
                        </a:p>
                      </a:txBody>
                      <a:tcPr/>
                    </a:tc>
                    <a:tc>
                      <a:txBody>
                        <a:bodyPr/>
                        <a:lstStyle/>
                        <a:p>
                          <a:r>
                            <a:rPr lang="en-US" sz="1050" dirty="0"/>
                            <a:t>Longer cycle times due to lower gas diffusivity in this system.</a:t>
                          </a:r>
                        </a:p>
                        <a:p>
                          <a:endParaRPr lang="en-US" sz="1050" dirty="0"/>
                        </a:p>
                        <a:p>
                          <a:r>
                            <a:rPr lang="en-US" sz="1050" dirty="0"/>
                            <a:t>Small scale production only.</a:t>
                          </a:r>
                          <a:endParaRPr lang="en-US"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4613"/>
                      </a:ext>
                    </a:extLst>
                  </a:tr>
                  <a:tr h="2818221">
                    <a:tc>
                      <a:txBody>
                        <a:bodyPr/>
                        <a:lstStyle/>
                        <a:p>
                          <a:r>
                            <a:rPr lang="en-US" sz="1050" dirty="0"/>
                            <a:t>Injection/Extrusion foaming</a:t>
                          </a:r>
                          <a:endParaRPr lang="en-US" sz="1050" dirty="0">
                            <a:latin typeface="Calibri" panose="020F0502020204030204" pitchFamily="34" charset="0"/>
                            <a:cs typeface="Calibri" panose="020F0502020204030204" pitchFamily="34" charset="0"/>
                          </a:endParaRPr>
                        </a:p>
                      </a:txBody>
                      <a:tcPr/>
                    </a:tc>
                    <a:tc>
                      <a:txBody>
                        <a:bodyPr/>
                        <a:lstStyle/>
                        <a:p>
                          <a:r>
                            <a:rPr lang="en-US" sz="1050" dirty="0"/>
                            <a:t>Short cycle time and improved dimensional stability</a:t>
                          </a:r>
                          <a:endParaRPr lang="en-US" sz="105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Capital and Equipment intensive.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Requires high energy consumption because of high temperature and pressure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High heat retention, low melt and shear strength.</a:t>
                          </a:r>
                        </a:p>
                        <a:p>
                          <a:endParaRPr lang="en-US"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08708206"/>
                      </a:ext>
                    </a:extLst>
                  </a:tr>
                </a:tbl>
              </a:graphicData>
            </a:graphic>
          </p:graphicFrame>
        </mc:Choice>
        <mc:Fallback>
          <p:graphicFrame>
            <p:nvGraphicFramePr>
              <p:cNvPr id="21" name="Content Placeholder 20">
                <a:extLst>
                  <a:ext uri="{FF2B5EF4-FFF2-40B4-BE49-F238E27FC236}">
                    <a16:creationId xmlns:a16="http://schemas.microsoft.com/office/drawing/2014/main" id="{D02C95BB-835D-46B6-AD5C-A92F6A62FA97}"/>
                  </a:ext>
                </a:extLst>
              </p:cNvPr>
              <p:cNvGraphicFramePr>
                <a:graphicFrameLocks noGrp="1"/>
              </p:cNvGraphicFramePr>
              <p:nvPr>
                <p:ph sz="quarter" idx="14"/>
                <p:extLst>
                  <p:ext uri="{D42A27DB-BD31-4B8C-83A1-F6EECF244321}">
                    <p14:modId xmlns:p14="http://schemas.microsoft.com/office/powerpoint/2010/main" val="3530655442"/>
                  </p:ext>
                </p:extLst>
              </p:nvPr>
            </p:nvGraphicFramePr>
            <p:xfrm>
              <a:off x="4950656" y="727182"/>
              <a:ext cx="3656523" cy="5763467"/>
            </p:xfrm>
            <a:graphic>
              <a:graphicData uri="http://schemas.openxmlformats.org/drawingml/2006/table">
                <a:tbl>
                  <a:tblPr firstRow="1" bandRow="1">
                    <a:tableStyleId>{5A111915-BE36-4E01-A7E5-04B1672EAD32}</a:tableStyleId>
                  </a:tblPr>
                  <a:tblGrid>
                    <a:gridCol w="1222235">
                      <a:extLst>
                        <a:ext uri="{9D8B030D-6E8A-4147-A177-3AD203B41FA5}">
                          <a16:colId xmlns:a16="http://schemas.microsoft.com/office/drawing/2014/main" val="1231019115"/>
                        </a:ext>
                      </a:extLst>
                    </a:gridCol>
                    <a:gridCol w="1215447">
                      <a:extLst>
                        <a:ext uri="{9D8B030D-6E8A-4147-A177-3AD203B41FA5}">
                          <a16:colId xmlns:a16="http://schemas.microsoft.com/office/drawing/2014/main" val="3467478319"/>
                        </a:ext>
                      </a:extLst>
                    </a:gridCol>
                    <a:gridCol w="1218841">
                      <a:extLst>
                        <a:ext uri="{9D8B030D-6E8A-4147-A177-3AD203B41FA5}">
                          <a16:colId xmlns:a16="http://schemas.microsoft.com/office/drawing/2014/main" val="1856023714"/>
                        </a:ext>
                      </a:extLst>
                    </a:gridCol>
                  </a:tblGrid>
                  <a:tr h="453506">
                    <a:tc>
                      <a:txBody>
                        <a:bodyPr/>
                        <a:lstStyle/>
                        <a:p>
                          <a:r>
                            <a:rPr lang="en-US" sz="1100" dirty="0">
                              <a:solidFill>
                                <a:schemeClr val="tx1"/>
                              </a:solidFill>
                            </a:rPr>
                            <a:t>Foaming techniques</a:t>
                          </a:r>
                        </a:p>
                      </a:txBody>
                      <a:tcPr/>
                    </a:tc>
                    <a:tc>
                      <a:txBody>
                        <a:bodyPr/>
                        <a:lstStyle/>
                        <a:p>
                          <a:r>
                            <a:rPr lang="en-US" dirty="0">
                              <a:solidFill>
                                <a:schemeClr val="tx1"/>
                              </a:solidFill>
                            </a:rPr>
                            <a:t>Pros</a:t>
                          </a:r>
                        </a:p>
                      </a:txBody>
                      <a:tcPr/>
                    </a:tc>
                    <a:tc>
                      <a:txBody>
                        <a:bodyPr/>
                        <a:lstStyle/>
                        <a:p>
                          <a:r>
                            <a:rPr lang="en-US" dirty="0">
                              <a:solidFill>
                                <a:schemeClr val="tx1"/>
                              </a:solidFill>
                            </a:rPr>
                            <a:t>Cons</a:t>
                          </a:r>
                        </a:p>
                      </a:txBody>
                      <a:tcPr/>
                    </a:tc>
                    <a:extLst>
                      <a:ext uri="{0D108BD9-81ED-4DB2-BD59-A6C34878D82A}">
                        <a16:rowId xmlns:a16="http://schemas.microsoft.com/office/drawing/2014/main" val="1198978728"/>
                      </a:ext>
                    </a:extLst>
                  </a:tr>
                  <a:tr h="2491740">
                    <a:tc>
                      <a:txBody>
                        <a:bodyPr/>
                        <a:lstStyle/>
                        <a:p>
                          <a:r>
                            <a:rPr lang="en-US" sz="1050" dirty="0"/>
                            <a:t>Batch foaming</a:t>
                          </a:r>
                          <a:endParaRPr lang="en-US" sz="1050" dirty="0">
                            <a:latin typeface="Calibri" panose="020F0502020204030204" pitchFamily="34" charset="0"/>
                            <a:cs typeface="Calibri" panose="020F0502020204030204" pitchFamily="34" charset="0"/>
                          </a:endParaRPr>
                        </a:p>
                      </a:txBody>
                      <a:tcPr/>
                    </a:tc>
                    <a:tc>
                      <a:txBody>
                        <a:bodyPr/>
                        <a:lstStyle/>
                        <a:p>
                          <a:endParaRPr lang="en-US"/>
                        </a:p>
                      </a:txBody>
                      <a:tcPr>
                        <a:blipFill>
                          <a:blip r:embed="rId2"/>
                          <a:stretch>
                            <a:fillRect l="-101508" t="-19315" r="-101508" b="-113692"/>
                          </a:stretch>
                        </a:blipFill>
                      </a:tcPr>
                    </a:tc>
                    <a:tc>
                      <a:txBody>
                        <a:bodyPr/>
                        <a:lstStyle/>
                        <a:p>
                          <a:r>
                            <a:rPr lang="en-US" sz="1050" dirty="0"/>
                            <a:t>Longer cycle times due to lower gas diffusivity in this system.</a:t>
                          </a:r>
                        </a:p>
                        <a:p>
                          <a:endParaRPr lang="en-US" sz="1050" dirty="0"/>
                        </a:p>
                        <a:p>
                          <a:r>
                            <a:rPr lang="en-US" sz="1050" dirty="0"/>
                            <a:t>Small scale production only.</a:t>
                          </a:r>
                          <a:endParaRPr lang="en-US"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1954613"/>
                      </a:ext>
                    </a:extLst>
                  </a:tr>
                  <a:tr h="2818221">
                    <a:tc>
                      <a:txBody>
                        <a:bodyPr/>
                        <a:lstStyle/>
                        <a:p>
                          <a:r>
                            <a:rPr lang="en-US" sz="1050" dirty="0"/>
                            <a:t>Injection/Extrusion foaming</a:t>
                          </a:r>
                          <a:endParaRPr lang="en-US" sz="1050" dirty="0">
                            <a:latin typeface="Calibri" panose="020F0502020204030204" pitchFamily="34" charset="0"/>
                            <a:cs typeface="Calibri" panose="020F0502020204030204" pitchFamily="34" charset="0"/>
                          </a:endParaRPr>
                        </a:p>
                      </a:txBody>
                      <a:tcPr/>
                    </a:tc>
                    <a:tc>
                      <a:txBody>
                        <a:bodyPr/>
                        <a:lstStyle/>
                        <a:p>
                          <a:r>
                            <a:rPr lang="en-US" sz="1050" dirty="0"/>
                            <a:t>Short cycle time and improved dimensional stability</a:t>
                          </a:r>
                          <a:endParaRPr lang="en-US" sz="105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Capital and Equipment intensive.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Requires high energy consumption because of high temperature and pressure requirements.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50" u="none" strike="noStrike" kern="120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u="none" strike="noStrike" kern="1200" cap="none" spc="0" normalizeH="0" baseline="0" noProof="0" dirty="0">
                              <a:ln>
                                <a:noFill/>
                              </a:ln>
                              <a:effectLst/>
                              <a:uLnTx/>
                              <a:uFillTx/>
                            </a:rPr>
                            <a:t>High heat retention, low melt and shear strength.</a:t>
                          </a:r>
                        </a:p>
                        <a:p>
                          <a:endParaRPr lang="en-US" sz="105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08708206"/>
                      </a:ext>
                    </a:extLst>
                  </a:tr>
                </a:tbl>
              </a:graphicData>
            </a:graphic>
          </p:graphicFrame>
        </mc:Fallback>
      </mc:AlternateContent>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8829" y="63152"/>
            <a:ext cx="1284514" cy="51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21771"/>
            <a:ext cx="1881187" cy="600164"/>
          </a:xfrm>
          <a:prstGeom prst="rect">
            <a:avLst/>
          </a:prstGeom>
          <a:noFill/>
        </p:spPr>
        <p:txBody>
          <a:bodyPr wrap="square" rtlCol="0">
            <a:spAutoFit/>
          </a:bodyPr>
          <a:lstStyle/>
          <a:p>
            <a:r>
              <a:rPr lang="en-US" sz="1100" dirty="0">
                <a:solidFill>
                  <a:schemeClr val="bg1"/>
                </a:solidFill>
              </a:rPr>
              <a:t>Department of Mechanical and Energy Engineering</a:t>
            </a:r>
          </a:p>
        </p:txBody>
      </p:sp>
      <mc:AlternateContent xmlns:mc="http://schemas.openxmlformats.org/markup-compatibility/2006" xmlns:a14="http://schemas.microsoft.com/office/drawing/2010/main">
        <mc:Choice Requires="a14">
          <p:sp>
            <p:nvSpPr>
              <p:cNvPr id="4" name="TextBox 3"/>
              <p:cNvSpPr txBox="1"/>
              <p:nvPr/>
            </p:nvSpPr>
            <p:spPr>
              <a:xfrm>
                <a:off x="2268127" y="5334000"/>
                <a:ext cx="2682529" cy="1329851"/>
              </a:xfrm>
              <a:prstGeom prst="rect">
                <a:avLst/>
              </a:prstGeom>
              <a:noFill/>
            </p:spPr>
            <p:txBody>
              <a:bodyPr wrap="none" rtlCol="0">
                <a:spAutoFit/>
              </a:bodyPr>
              <a:lstStyle/>
              <a:p>
                <a:pPr marL="68580" indent="0" algn="just">
                  <a:buNone/>
                </a:pPr>
                <a:r>
                  <a:rPr lang="en-US" sz="1400" b="1" dirty="0">
                    <a:latin typeface="Arial" panose="020B0604020202020204" pitchFamily="34" charset="0"/>
                    <a:cs typeface="Arial" panose="020B0604020202020204" pitchFamily="34" charset="0"/>
                  </a:rPr>
                  <a:t>For cells to grow</a:t>
                </a:r>
              </a:p>
              <a:p>
                <a:pPr marL="68580" indent="0" algn="just">
                  <a:buNone/>
                </a:pP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 </m:t>
                        </m:r>
                        <m:r>
                          <a:rPr lang="en-US" sz="1400" i="1">
                            <a:latin typeface="Cambria Math" panose="02040503050406030204" pitchFamily="18" charset="0"/>
                            <a:ea typeface="Calibri" panose="020F0502020204030204" pitchFamily="34" charset="0"/>
                            <a:cs typeface="Times New Roman" panose="02020603050405020304" pitchFamily="18" charset="0"/>
                          </a:rPr>
                          <m:t>𝑅</m:t>
                        </m:r>
                      </m:e>
                      <m:sub>
                        <m:r>
                          <a:rPr lang="en-US" sz="1400" i="1">
                            <a:latin typeface="Cambria Math" panose="02040503050406030204" pitchFamily="18" charset="0"/>
                            <a:ea typeface="Calibri" panose="020F0502020204030204" pitchFamily="34" charset="0"/>
                            <a:cs typeface="Times New Roman" panose="02020603050405020304" pitchFamily="18" charset="0"/>
                          </a:rPr>
                          <m:t>𝑐𝑟</m:t>
                        </m:r>
                      </m:sub>
                    </m:sSub>
                  </m:oMath>
                </a14:m>
                <a:r>
                  <a:rPr lang="en-US" sz="14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ea typeface="Calibri" panose="020F0502020204030204" pitchFamily="34" charset="0"/>
                            <a:cs typeface="Times New Roman" panose="02020603050405020304" pitchFamily="18" charset="0"/>
                          </a:rPr>
                          <m:t>2 </m:t>
                        </m:r>
                        <m:sSub>
                          <m:sSubPr>
                            <m:ctrlPr>
                              <a:rPr lang="en-US"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𝛾</m:t>
                            </m:r>
                          </m:e>
                          <m:sub>
                            <m:r>
                              <a:rPr lang="en-US" sz="1400" i="1">
                                <a:latin typeface="Cambria Math" panose="02040503050406030204" pitchFamily="18" charset="0"/>
                                <a:ea typeface="Calibri" panose="020F0502020204030204" pitchFamily="34" charset="0"/>
                                <a:cs typeface="Times New Roman" panose="02020603050405020304" pitchFamily="18" charset="0"/>
                              </a:rPr>
                              <m:t>𝑙𝑔</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𝑃</m:t>
                            </m:r>
                          </m:e>
                          <m:sub>
                            <m:r>
                              <a:rPr lang="en-US" sz="1400" i="1">
                                <a:latin typeface="Cambria Math" panose="02040503050406030204" pitchFamily="18" charset="0"/>
                                <a:ea typeface="Calibri" panose="020F0502020204030204" pitchFamily="34" charset="0"/>
                                <a:cs typeface="Times New Roman" panose="02020603050405020304" pitchFamily="18" charset="0"/>
                              </a:rPr>
                              <m:t>𝑏𝑢𝑏</m:t>
                            </m:r>
                            <m:r>
                              <a:rPr lang="en-US" sz="1400" i="1">
                                <a:latin typeface="Cambria Math" panose="02040503050406030204" pitchFamily="18" charset="0"/>
                                <a:ea typeface="Calibri" panose="020F0502020204030204" pitchFamily="34" charset="0"/>
                                <a:cs typeface="Times New Roman" panose="02020603050405020304" pitchFamily="18" charset="0"/>
                              </a:rPr>
                              <m:t>, </m:t>
                            </m:r>
                            <m:r>
                              <a:rPr lang="en-US" sz="1400" i="1">
                                <a:latin typeface="Cambria Math" panose="02040503050406030204" pitchFamily="18" charset="0"/>
                                <a:ea typeface="Calibri" panose="020F0502020204030204" pitchFamily="34" charset="0"/>
                                <a:cs typeface="Times New Roman" panose="02020603050405020304" pitchFamily="18" charset="0"/>
                              </a:rPr>
                              <m:t>𝑐𝑟</m:t>
                            </m:r>
                            <m:r>
                              <a:rPr lang="en-US" sz="1400"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Times New Roman" panose="02020603050405020304" pitchFamily="18" charset="0"/>
                                  </a:rPr>
                                  <m:t>𝑃</m:t>
                                </m:r>
                              </m:e>
                              <m:sub>
                                <m:r>
                                  <a:rPr lang="en-US" sz="1400" i="1">
                                    <a:latin typeface="Cambria Math" panose="02040503050406030204" pitchFamily="18" charset="0"/>
                                    <a:ea typeface="Calibri" panose="020F0502020204030204" pitchFamily="34" charset="0"/>
                                    <a:cs typeface="Times New Roman" panose="02020603050405020304" pitchFamily="18" charset="0"/>
                                  </a:rPr>
                                  <m:t>𝑠𝑦𝑠</m:t>
                                </m:r>
                              </m:sub>
                            </m:sSub>
                          </m:sub>
                        </m:sSub>
                      </m:den>
                    </m:f>
                  </m:oMath>
                </a14:m>
                <a:r>
                  <a:rPr lang="en-US" sz="1400" dirty="0">
                    <a:latin typeface="Arial" panose="020B0604020202020204" pitchFamily="34" charset="0"/>
                    <a:ea typeface="Calibri" panose="020F0502020204030204" pitchFamily="34" charset="0"/>
                    <a:cs typeface="Arial" panose="020B0604020202020204" pitchFamily="34" charset="0"/>
                  </a:rPr>
                  <a:t>   &lt; </a:t>
                </a:r>
                <a14:m>
                  <m:oMath xmlns:m="http://schemas.openxmlformats.org/officeDocument/2006/math">
                    <m:sSub>
                      <m:sSubPr>
                        <m:ctrlPr>
                          <a:rPr lang="en-US" sz="1400" i="1" dirty="0">
                            <a:latin typeface="Cambria Math" panose="02040503050406030204" pitchFamily="18" charset="0"/>
                            <a:cs typeface="Times New Roman" panose="02020603050405020304" pitchFamily="18" charset="0"/>
                          </a:rPr>
                        </m:ctrlPr>
                      </m:sSubPr>
                      <m:e>
                        <m:r>
                          <a:rPr lang="en-US" sz="1400" i="1" dirty="0">
                            <a:latin typeface="Cambria Math" panose="02040503050406030204" pitchFamily="18" charset="0"/>
                            <a:cs typeface="Times New Roman" panose="02020603050405020304" pitchFamily="18" charset="0"/>
                          </a:rPr>
                          <m:t>𝑅</m:t>
                        </m:r>
                      </m:e>
                      <m:sub>
                        <m:r>
                          <a:rPr lang="en-US" sz="1400" i="1" dirty="0">
                            <a:latin typeface="Cambria Math" panose="02040503050406030204" pitchFamily="18" charset="0"/>
                            <a:cs typeface="Times New Roman" panose="02020603050405020304" pitchFamily="18" charset="0"/>
                          </a:rPr>
                          <m:t>𝑐𝑒𝑙𝑙</m:t>
                        </m:r>
                      </m:sub>
                    </m:sSub>
                  </m:oMath>
                </a14:m>
                <a:endParaRPr lang="en-US" sz="1400" dirty="0">
                  <a:latin typeface="Arial" panose="020B0604020202020204" pitchFamily="34" charset="0"/>
                  <a:cs typeface="Arial" panose="020B0604020202020204" pitchFamily="34" charset="0"/>
                </a:endParaRPr>
              </a:p>
              <a:p>
                <a:pPr>
                  <a:lnSpc>
                    <a:spcPct val="107000"/>
                  </a:lnSpc>
                  <a:spcAft>
                    <a:spcPts val="800"/>
                  </a:spcAft>
                </a:pPr>
                <a:r>
                  <a:rPr lang="en-US" sz="1400" dirty="0">
                    <a:latin typeface="Arial" panose="020B0604020202020204" pitchFamily="34" charset="0"/>
                    <a:cs typeface="Arial" panose="020B0604020202020204" pitchFamily="34" charset="0"/>
                  </a:rPr>
                  <a:t>    ii      </a:t>
                </a:r>
                <a14:m>
                  <m:oMath xmlns:m="http://schemas.openxmlformats.org/officeDocument/2006/math">
                    <m:r>
                      <a:rPr lang="en-US" sz="1400" b="1" i="1">
                        <a:latin typeface="Cambria Math" panose="02040503050406030204" pitchFamily="18" charset="0"/>
                        <a:cs typeface="Calibri" panose="020F0502020204030204" pitchFamily="34" charset="0"/>
                      </a:rPr>
                      <m:t>𝞓</m:t>
                    </m:r>
                    <m:sSub>
                      <m:sSubPr>
                        <m:ctrlPr>
                          <a:rPr lang="en-US" sz="1400" b="1" i="1">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latin typeface="Cambria Math" panose="02040503050406030204" pitchFamily="18" charset="0"/>
                            <a:ea typeface="Calibri" panose="020F0502020204030204" pitchFamily="34" charset="0"/>
                            <a:cs typeface="Times New Roman" panose="02020603050405020304" pitchFamily="18" charset="0"/>
                          </a:rPr>
                          <m:t>𝑮</m:t>
                        </m:r>
                      </m:e>
                      <m:sub>
                        <m:r>
                          <a:rPr lang="en-US" sz="1400" b="1" i="1">
                            <a:latin typeface="Cambria Math" panose="02040503050406030204" pitchFamily="18" charset="0"/>
                            <a:ea typeface="Calibri" panose="020F0502020204030204" pitchFamily="34" charset="0"/>
                            <a:cs typeface="Times New Roman" panose="02020603050405020304" pitchFamily="18" charset="0"/>
                          </a:rPr>
                          <m:t>𝒔𝒚𝒔</m:t>
                        </m:r>
                      </m:sub>
                    </m:sSub>
                    <m:r>
                      <a:rPr lang="en-US" sz="1400" b="1" i="1">
                        <a:latin typeface="Cambria Math" panose="02040503050406030204" pitchFamily="18" charset="0"/>
                        <a:cs typeface="Calibri" panose="020F0502020204030204" pitchFamily="34" charset="0"/>
                      </a:rPr>
                      <m:t>&lt;</m:t>
                    </m:r>
                    <m:r>
                      <a:rPr lang="en-US" sz="1400" b="1" i="1">
                        <a:latin typeface="Cambria Math" panose="02040503050406030204" pitchFamily="18" charset="0"/>
                        <a:cs typeface="Calibri" panose="020F0502020204030204" pitchFamily="34" charset="0"/>
                      </a:rPr>
                      <m:t>𝟎</m:t>
                    </m:r>
                  </m:oMath>
                </a14:m>
                <a:endParaRPr lang="en-US" sz="1400" b="1" dirty="0">
                  <a:latin typeface="Arial" panose="020B0604020202020204" pitchFamily="34" charset="0"/>
                  <a:cs typeface="Arial" panose="020B0604020202020204" pitchFamily="34" charset="0"/>
                </a:endParaRP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68127" y="5334000"/>
                <a:ext cx="2682529" cy="1329851"/>
              </a:xfrm>
              <a:prstGeom prst="rect">
                <a:avLst/>
              </a:prstGeom>
              <a:blipFill>
                <a:blip r:embed="rId9"/>
                <a:stretch>
                  <a:fillRect t="-917"/>
                </a:stretch>
              </a:blipFill>
            </p:spPr>
            <p:txBody>
              <a:bodyPr/>
              <a:lstStyle/>
              <a:p>
                <a:r>
                  <a:rPr lang="en-US">
                    <a:noFill/>
                  </a:rPr>
                  <a:t> </a:t>
                </a:r>
              </a:p>
            </p:txBody>
          </p:sp>
        </mc:Fallback>
      </mc:AlternateContent>
    </p:spTree>
    <p:extLst>
      <p:ext uri="{BB962C8B-B14F-4D97-AF65-F5344CB8AC3E}">
        <p14:creationId xmlns:p14="http://schemas.microsoft.com/office/powerpoint/2010/main" val="3340501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11">
      <a:dk1>
        <a:sysClr val="windowText" lastClr="000000"/>
      </a:dk1>
      <a:lt1>
        <a:sysClr val="window" lastClr="FFFFFF"/>
      </a:lt1>
      <a:dk2>
        <a:srgbClr val="C1DDEB"/>
      </a:dk2>
      <a:lt2>
        <a:srgbClr val="C1DDEB"/>
      </a:lt2>
      <a:accent1>
        <a:srgbClr val="3885AD"/>
      </a:accent1>
      <a:accent2>
        <a:srgbClr val="007434"/>
      </a:accent2>
      <a:accent3>
        <a:srgbClr val="99987F"/>
      </a:accent3>
      <a:accent4>
        <a:srgbClr val="90AC97"/>
      </a:accent4>
      <a:accent5>
        <a:srgbClr val="FC950C"/>
      </a:accent5>
      <a:accent6>
        <a:srgbClr val="B9AB6F"/>
      </a:accent6>
      <a:hlink>
        <a:srgbClr val="66AACD"/>
      </a:hlink>
      <a:folHlink>
        <a:srgbClr val="6FA6B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13964</TotalTime>
  <Words>2221</Words>
  <Application>Microsoft Office PowerPoint</Application>
  <PresentationFormat>On-screen Show (4:3)</PresentationFormat>
  <Paragraphs>374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Cambria Math</vt:lpstr>
      <vt:lpstr>Century Gothic</vt:lpstr>
      <vt:lpstr>Times New Roman</vt:lpstr>
      <vt:lpstr>Wingdings 2</vt:lpstr>
      <vt:lpstr>Austin</vt:lpstr>
      <vt:lpstr>Effect of Processing Techniques on the Insulation Properties of Amorphous PLA Foams</vt:lpstr>
      <vt:lpstr>Introduction</vt:lpstr>
      <vt:lpstr>   Overview</vt:lpstr>
      <vt:lpstr>Disposal/Health Issues</vt:lpstr>
      <vt:lpstr>Energy &amp; carbon footprint</vt:lpstr>
      <vt:lpstr>Polylactic acid</vt:lpstr>
      <vt:lpstr>PLA Life Cycle</vt:lpstr>
      <vt:lpstr> Supercritical Carbon dioxide (scCO2)</vt:lpstr>
      <vt:lpstr>Batch Foaming</vt:lpstr>
      <vt:lpstr>Background</vt:lpstr>
      <vt:lpstr>Effect of Manufacturing Process</vt:lpstr>
      <vt:lpstr>Objectives</vt:lpstr>
      <vt:lpstr>Experimental/Characterization setup</vt:lpstr>
      <vt:lpstr>Foaming Parameters for Sorption Test</vt:lpstr>
      <vt:lpstr>Schematics for the Batch Foaming Process</vt:lpstr>
      <vt:lpstr>Results and Discussions</vt:lpstr>
      <vt:lpstr>Results of Sorption tests</vt:lpstr>
      <vt:lpstr>DSC Results of Foams</vt:lpstr>
      <vt:lpstr>Foam Images</vt:lpstr>
      <vt:lpstr>Cellular Morphology of Foams</vt:lpstr>
      <vt:lpstr>Thermal Conductivity values for the PLA foams</vt:lpstr>
      <vt:lpstr>Effect of Cell size, Foam bulk density on Thermal Conductivity of foam</vt:lpstr>
      <vt:lpstr>Sound Absorption Properties of PLA Foams</vt:lpstr>
      <vt:lpstr>Effect of Open Porosity and Cell size on Sound Absorption Properties of Foams</vt:lpstr>
      <vt:lpstr>Conclusion</vt:lpstr>
      <vt:lpstr>Conclusion (Contd.)</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dc:creator>
  <cp:lastModifiedBy>kayode oluwabunmi</cp:lastModifiedBy>
  <cp:revision>287</cp:revision>
  <dcterms:created xsi:type="dcterms:W3CDTF">2018-03-03T05:18:14Z</dcterms:created>
  <dcterms:modified xsi:type="dcterms:W3CDTF">2019-02-09T01:25:26Z</dcterms:modified>
</cp:coreProperties>
</file>